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Lst>
  <p:notesMasterIdLst>
    <p:notesMasterId r:id="rId51"/>
  </p:notesMasterIdLst>
  <p:sldIdLst>
    <p:sldId id="256" r:id="rId3"/>
    <p:sldId id="295" r:id="rId4"/>
    <p:sldId id="296" r:id="rId5"/>
    <p:sldId id="262" r:id="rId6"/>
    <p:sldId id="299" r:id="rId7"/>
    <p:sldId id="261" r:id="rId8"/>
    <p:sldId id="258" r:id="rId9"/>
    <p:sldId id="257" r:id="rId10"/>
    <p:sldId id="297" r:id="rId11"/>
    <p:sldId id="298" r:id="rId12"/>
    <p:sldId id="307" r:id="rId13"/>
    <p:sldId id="300" r:id="rId14"/>
    <p:sldId id="301" r:id="rId15"/>
    <p:sldId id="302" r:id="rId16"/>
    <p:sldId id="303" r:id="rId17"/>
    <p:sldId id="304" r:id="rId18"/>
    <p:sldId id="305" r:id="rId19"/>
    <p:sldId id="306"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3" r:id="rId35"/>
    <p:sldId id="322" r:id="rId36"/>
    <p:sldId id="324" r:id="rId37"/>
    <p:sldId id="325" r:id="rId38"/>
    <p:sldId id="326" r:id="rId39"/>
    <p:sldId id="327" r:id="rId40"/>
    <p:sldId id="328" r:id="rId41"/>
    <p:sldId id="332" r:id="rId42"/>
    <p:sldId id="329" r:id="rId43"/>
    <p:sldId id="331" r:id="rId44"/>
    <p:sldId id="337" r:id="rId45"/>
    <p:sldId id="333" r:id="rId46"/>
    <p:sldId id="334" r:id="rId47"/>
    <p:sldId id="335" r:id="rId48"/>
    <p:sldId id="336" r:id="rId49"/>
    <p:sldId id="26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omic Sans MS" panose="030F0702030302020204" pitchFamily="66" charset="0"/>
      <p:regular r:id="rId56"/>
      <p:bold r:id="rId57"/>
      <p:italic r:id="rId58"/>
      <p:boldItalic r:id="rId59"/>
    </p:embeddedFont>
    <p:embeddedFont>
      <p:font typeface="Encode Sans Semi Condensed" panose="020B0604020202020204" charset="0"/>
      <p:regular r:id="rId60"/>
      <p:bold r:id="rId61"/>
    </p:embeddedFont>
    <p:embeddedFont>
      <p:font typeface="Encode Sans Semi Condensed Light" panose="020B0604020202020204" charset="0"/>
      <p:regular r:id="rId62"/>
      <p:bold r:id="rId63"/>
    </p:embeddedFont>
    <p:embeddedFont>
      <p:font typeface="Encode Sans Semi Condensed SemiBold" panose="00000706000000000000" charset="0"/>
      <p:regular r:id="rId64"/>
      <p:bold r:id="rId65"/>
    </p:embeddedFont>
    <p:embeddedFont>
      <p:font typeface="Karla" pitchFamily="2" charset="0"/>
      <p:regular r:id="rId66"/>
      <p:bold r:id="rId67"/>
    </p:embeddedFont>
    <p:embeddedFont>
      <p:font typeface="Roboto Condensed"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4B00A9-9B5B-4C73-A409-024D6CA0390D}">
  <a:tblStyle styleId="{D14B00A9-9B5B-4C73-A409-024D6CA0390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C96EDD-5978-4BCE-B74B-E825704AD35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04" d="100"/>
          <a:sy n="104" d="100"/>
        </p:scale>
        <p:origin x="10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03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63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41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249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653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95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946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096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01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86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067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616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99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273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507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890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756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94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137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489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19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214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94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839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24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018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603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778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093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995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50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351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03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42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07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200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377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13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405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56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572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40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4F5876"/>
            </a:gs>
            <a:gs pos="100000">
              <a:srgbClr val="1D1F25"/>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9"/>
        <p:cNvGrpSpPr/>
        <p:nvPr/>
      </p:nvGrpSpPr>
      <p:grpSpPr>
        <a:xfrm>
          <a:off x="0" y="0"/>
          <a:ext cx="0" cy="0"/>
          <a:chOff x="0" y="0"/>
          <a:chExt cx="0" cy="0"/>
        </a:xfrm>
      </p:grpSpPr>
      <p:sp>
        <p:nvSpPr>
          <p:cNvPr id="70" name="Google Shape;70;p7"/>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7"/>
          <p:cNvGrpSpPr/>
          <p:nvPr/>
        </p:nvGrpSpPr>
        <p:grpSpPr>
          <a:xfrm>
            <a:off x="284659" y="277661"/>
            <a:ext cx="7532717" cy="895903"/>
            <a:chOff x="0" y="266575"/>
            <a:chExt cx="6046490" cy="1687200"/>
          </a:xfrm>
        </p:grpSpPr>
        <p:sp>
          <p:nvSpPr>
            <p:cNvPr id="73" name="Google Shape;73;p7"/>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10800000" flipH="1">
            <a:off x="8543953" y="4243733"/>
            <a:ext cx="600055" cy="374899"/>
            <a:chOff x="5211448" y="3165393"/>
            <a:chExt cx="1477967" cy="784800"/>
          </a:xfrm>
        </p:grpSpPr>
        <p:sp>
          <p:nvSpPr>
            <p:cNvPr id="76" name="Google Shape;76;p7"/>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flipH="1">
            <a:off x="8385351" y="4612318"/>
            <a:ext cx="758573" cy="531131"/>
            <a:chOff x="0" y="266575"/>
            <a:chExt cx="7503194" cy="1687200"/>
          </a:xfrm>
        </p:grpSpPr>
        <p:sp>
          <p:nvSpPr>
            <p:cNvPr id="79" name="Google Shape;79;p7"/>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2" name="Google Shape;82;p7"/>
          <p:cNvSpPr txBox="1">
            <a:spLocks noGrp="1"/>
          </p:cNvSpPr>
          <p:nvPr>
            <p:ph type="body" idx="1"/>
          </p:nvPr>
        </p:nvSpPr>
        <p:spPr>
          <a:xfrm>
            <a:off x="1201800"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3" name="Google Shape;83;p7"/>
          <p:cNvSpPr txBox="1">
            <a:spLocks noGrp="1"/>
          </p:cNvSpPr>
          <p:nvPr>
            <p:ph type="body" idx="2"/>
          </p:nvPr>
        </p:nvSpPr>
        <p:spPr>
          <a:xfrm>
            <a:off x="3643672"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4" name="Google Shape;84;p7"/>
          <p:cNvSpPr txBox="1">
            <a:spLocks noGrp="1"/>
          </p:cNvSpPr>
          <p:nvPr>
            <p:ph type="body" idx="3"/>
          </p:nvPr>
        </p:nvSpPr>
        <p:spPr>
          <a:xfrm>
            <a:off x="6085544"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5" name="Google Shape;85;p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116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6"/>
        <p:cNvGrpSpPr/>
        <p:nvPr/>
      </p:nvGrpSpPr>
      <p:grpSpPr>
        <a:xfrm>
          <a:off x="0" y="0"/>
          <a:ext cx="0" cy="0"/>
          <a:chOff x="0" y="0"/>
          <a:chExt cx="0" cy="0"/>
        </a:xfrm>
      </p:grpSpPr>
      <p:sp>
        <p:nvSpPr>
          <p:cNvPr id="87" name="Google Shape;87;p8"/>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rot="10800000" flipH="1">
            <a:off x="8543953" y="4243733"/>
            <a:ext cx="600055" cy="374899"/>
            <a:chOff x="5211448" y="3165393"/>
            <a:chExt cx="1477967" cy="784800"/>
          </a:xfrm>
        </p:grpSpPr>
        <p:sp>
          <p:nvSpPr>
            <p:cNvPr id="93" name="Google Shape;93;p8"/>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99" name="Google Shape;99;p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639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5400000" flipH="1">
            <a:off x="292350"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10800000" flipH="1">
            <a:off x="281975" y="4232425"/>
            <a:ext cx="858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body" idx="1"/>
          </p:nvPr>
        </p:nvSpPr>
        <p:spPr>
          <a:xfrm>
            <a:off x="282000" y="4232425"/>
            <a:ext cx="8580000" cy="5655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600"/>
              <a:buNone/>
              <a:defRPr sz="1600"/>
            </a:lvl1pPr>
          </a:lstStyle>
          <a:p>
            <a:endParaRPr/>
          </a:p>
        </p:txBody>
      </p:sp>
      <p:sp>
        <p:nvSpPr>
          <p:cNvPr id="107" name="Google Shape;107;p9"/>
          <p:cNvSpPr txBox="1">
            <a:spLocks noGrp="1"/>
          </p:cNvSpPr>
          <p:nvPr>
            <p:ph type="sldNum" idx="12"/>
          </p:nvPr>
        </p:nvSpPr>
        <p:spPr>
          <a:xfrm>
            <a:off x="4327150" y="4797925"/>
            <a:ext cx="485400" cy="3453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01716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grpSp>
        <p:nvGrpSpPr>
          <p:cNvPr id="109" name="Google Shape;109;p10"/>
          <p:cNvGrpSpPr/>
          <p:nvPr/>
        </p:nvGrpSpPr>
        <p:grpSpPr>
          <a:xfrm rot="10800000" flipH="1">
            <a:off x="8543953" y="4243733"/>
            <a:ext cx="600055" cy="374899"/>
            <a:chOff x="5211448" y="3165393"/>
            <a:chExt cx="1477967" cy="784800"/>
          </a:xfrm>
        </p:grpSpPr>
        <p:sp>
          <p:nvSpPr>
            <p:cNvPr id="110" name="Google Shape;110;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0"/>
          <p:cNvGrpSpPr/>
          <p:nvPr/>
        </p:nvGrpSpPr>
        <p:grpSpPr>
          <a:xfrm rot="10800000" flipH="1">
            <a:off x="84" y="8"/>
            <a:ext cx="758573" cy="531131"/>
            <a:chOff x="0" y="266575"/>
            <a:chExt cx="7503194" cy="1687200"/>
          </a:xfrm>
        </p:grpSpPr>
        <p:sp>
          <p:nvSpPr>
            <p:cNvPr id="120" name="Google Shape;120;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85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F5876"/>
            </a:gs>
            <a:gs pos="100000">
              <a:srgbClr val="1D1F25"/>
            </a:gs>
          </a:gsLst>
          <a:lin ang="16198662"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grpSp>
        <p:nvGrpSpPr>
          <p:cNvPr id="26" name="Google Shape;26;p4"/>
          <p:cNvGrpSpPr/>
          <p:nvPr/>
        </p:nvGrpSpPr>
        <p:grpSpPr>
          <a:xfrm rot="10800000">
            <a:off x="6904227" y="249339"/>
            <a:ext cx="2034302" cy="2271600"/>
            <a:chOff x="208025" y="2621275"/>
            <a:chExt cx="2034302" cy="2271600"/>
          </a:xfrm>
        </p:grpSpPr>
        <p:sp>
          <p:nvSpPr>
            <p:cNvPr id="27" name="Google Shape;27;p4"/>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4"/>
          <p:cNvGrpSpPr/>
          <p:nvPr/>
        </p:nvGrpSpPr>
        <p:grpSpPr>
          <a:xfrm>
            <a:off x="208025" y="2621275"/>
            <a:ext cx="2034302" cy="2271600"/>
            <a:chOff x="208025" y="2621275"/>
            <a:chExt cx="2034302" cy="2271600"/>
          </a:xfrm>
        </p:grpSpPr>
        <p:sp>
          <p:nvSpPr>
            <p:cNvPr id="30" name="Google Shape;30;p4"/>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4"/>
          <p:cNvSpPr txBox="1">
            <a:spLocks noGrp="1"/>
          </p:cNvSpPr>
          <p:nvPr>
            <p:ph type="body" idx="1"/>
          </p:nvPr>
        </p:nvSpPr>
        <p:spPr>
          <a:xfrm>
            <a:off x="1262175" y="1553800"/>
            <a:ext cx="6619800" cy="2035800"/>
          </a:xfrm>
          <a:prstGeom prst="rect">
            <a:avLst/>
          </a:prstGeom>
        </p:spPr>
        <p:txBody>
          <a:bodyPr spcFirstLastPara="1" wrap="square" lIns="0" tIns="0" rIns="0" bIns="0" anchor="ctr" anchorCtr="0">
            <a:noAutofit/>
          </a:bodyPr>
          <a:lstStyle>
            <a:lvl1pPr marL="457200" lvl="0" indent="-419100" algn="ctr" rtl="0">
              <a:lnSpc>
                <a:spcPct val="100000"/>
              </a:lnSpc>
              <a:spcBef>
                <a:spcPts val="600"/>
              </a:spcBef>
              <a:spcAft>
                <a:spcPts val="0"/>
              </a:spcAft>
              <a:buSzPts val="3000"/>
              <a:buChar char="⊳"/>
              <a:defRPr sz="3000"/>
            </a:lvl1pPr>
            <a:lvl2pPr marL="914400" lvl="1" indent="-419100" algn="ctr" rtl="0">
              <a:lnSpc>
                <a:spcPct val="100000"/>
              </a:lnSpc>
              <a:spcBef>
                <a:spcPts val="0"/>
              </a:spcBef>
              <a:spcAft>
                <a:spcPts val="0"/>
              </a:spcAft>
              <a:buSzPts val="3000"/>
              <a:buChar char="▸"/>
              <a:defRPr sz="3000"/>
            </a:lvl2pPr>
            <a:lvl3pPr marL="1371600" lvl="2" indent="-419100" algn="ctr" rtl="0">
              <a:lnSpc>
                <a:spcPct val="100000"/>
              </a:lnSpc>
              <a:spcBef>
                <a:spcPts val="0"/>
              </a:spcBef>
              <a:spcAft>
                <a:spcPts val="0"/>
              </a:spcAft>
              <a:buSzPts val="3000"/>
              <a:buChar char="▸"/>
              <a:defRPr sz="3000"/>
            </a:lvl3pPr>
            <a:lvl4pPr marL="1828800" lvl="3" indent="-419100" algn="ctr" rtl="0">
              <a:lnSpc>
                <a:spcPct val="100000"/>
              </a:lnSpc>
              <a:spcBef>
                <a:spcPts val="0"/>
              </a:spcBef>
              <a:spcAft>
                <a:spcPts val="0"/>
              </a:spcAft>
              <a:buSzPts val="3000"/>
              <a:buChar char="▸"/>
              <a:defRPr sz="3000"/>
            </a:lvl4pPr>
            <a:lvl5pPr marL="2286000" lvl="4" indent="-419100" algn="ctr" rtl="0">
              <a:lnSpc>
                <a:spcPct val="100000"/>
              </a:lnSpc>
              <a:spcBef>
                <a:spcPts val="0"/>
              </a:spcBef>
              <a:spcAft>
                <a:spcPts val="0"/>
              </a:spcAft>
              <a:buSzPts val="3000"/>
              <a:buChar char="▸"/>
              <a:defRPr sz="3000"/>
            </a:lvl5pPr>
            <a:lvl6pPr marL="2743200" lvl="5" indent="-419100" algn="ctr" rtl="0">
              <a:lnSpc>
                <a:spcPct val="100000"/>
              </a:lnSpc>
              <a:spcBef>
                <a:spcPts val="0"/>
              </a:spcBef>
              <a:spcAft>
                <a:spcPts val="0"/>
              </a:spcAft>
              <a:buSzPts val="3000"/>
              <a:buChar char="▸"/>
              <a:defRPr sz="3000"/>
            </a:lvl6pPr>
            <a:lvl7pPr marL="3200400" lvl="6" indent="-419100" algn="ctr" rtl="0">
              <a:lnSpc>
                <a:spcPct val="100000"/>
              </a:lnSpc>
              <a:spcBef>
                <a:spcPts val="0"/>
              </a:spcBef>
              <a:spcAft>
                <a:spcPts val="0"/>
              </a:spcAft>
              <a:buSzPts val="3000"/>
              <a:buChar char="▸"/>
              <a:defRPr sz="3000"/>
            </a:lvl7pPr>
            <a:lvl8pPr marL="3657600" lvl="7" indent="-419100" algn="ctr" rtl="0">
              <a:lnSpc>
                <a:spcPct val="100000"/>
              </a:lnSpc>
              <a:spcBef>
                <a:spcPts val="0"/>
              </a:spcBef>
              <a:spcAft>
                <a:spcPts val="0"/>
              </a:spcAft>
              <a:buSzPts val="3000"/>
              <a:buChar char="▸"/>
              <a:defRPr sz="3000"/>
            </a:lvl8pPr>
            <a:lvl9pPr marL="4114800" lvl="8" indent="-419100" algn="ctr">
              <a:lnSpc>
                <a:spcPct val="100000"/>
              </a:lnSpc>
              <a:spcBef>
                <a:spcPts val="0"/>
              </a:spcBef>
              <a:spcAft>
                <a:spcPts val="0"/>
              </a:spcAft>
              <a:buSzPts val="3000"/>
              <a:buChar char="▸"/>
              <a:defRPr sz="3000"/>
            </a:lvl9pPr>
          </a:lstStyle>
          <a:p>
            <a:endParaRPr/>
          </a:p>
        </p:txBody>
      </p:sp>
      <p:sp>
        <p:nvSpPr>
          <p:cNvPr id="35" name="Google Shape;35;p4"/>
          <p:cNvSpPr txBox="1"/>
          <p:nvPr/>
        </p:nvSpPr>
        <p:spPr>
          <a:xfrm>
            <a:off x="4209450" y="855225"/>
            <a:ext cx="725100" cy="4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lt1"/>
                </a:solidFill>
                <a:latin typeface="Encode Sans Semi Condensed"/>
                <a:ea typeface="Encode Sans Semi Condensed"/>
                <a:cs typeface="Encode Sans Semi Condensed"/>
                <a:sym typeface="Encode Sans Semi Condensed"/>
              </a:rPr>
              <a:t>“</a:t>
            </a:r>
            <a:endParaRPr sz="6000" b="1">
              <a:solidFill>
                <a:schemeClr val="lt1"/>
              </a:solidFill>
              <a:latin typeface="Encode Sans Semi Condensed"/>
              <a:ea typeface="Encode Sans Semi Condensed"/>
              <a:cs typeface="Encode Sans Semi Condensed"/>
              <a:sym typeface="Encode Sans Semi Condensed"/>
            </a:endParaRPr>
          </a:p>
        </p:txBody>
      </p:sp>
      <p:sp>
        <p:nvSpPr>
          <p:cNvPr id="36" name="Google Shape;36;p4"/>
          <p:cNvSpPr txBox="1">
            <a:spLocks noGrp="1"/>
          </p:cNvSpPr>
          <p:nvPr>
            <p:ph type="sldNum" idx="12"/>
          </p:nvPr>
        </p:nvSpPr>
        <p:spPr>
          <a:xfrm>
            <a:off x="4329300" y="4612325"/>
            <a:ext cx="485400" cy="5310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4F5876"/>
            </a:gs>
            <a:gs pos="100000">
              <a:srgbClr val="1D1F25"/>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406416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rgbClr val="4F5876"/>
            </a:gs>
            <a:gs pos="100000">
              <a:srgbClr val="1D1F25"/>
            </a:gs>
          </a:gsLst>
          <a:lin ang="16198662"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extLst>
      <p:ext uri="{BB962C8B-B14F-4D97-AF65-F5344CB8AC3E}">
        <p14:creationId xmlns:p14="http://schemas.microsoft.com/office/powerpoint/2010/main" val="25629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grpSp>
        <p:nvGrpSpPr>
          <p:cNvPr id="26" name="Google Shape;26;p4"/>
          <p:cNvGrpSpPr/>
          <p:nvPr/>
        </p:nvGrpSpPr>
        <p:grpSpPr>
          <a:xfrm rot="10800000">
            <a:off x="6904227" y="249339"/>
            <a:ext cx="2034302" cy="2271600"/>
            <a:chOff x="208025" y="2621275"/>
            <a:chExt cx="2034302" cy="2271600"/>
          </a:xfrm>
        </p:grpSpPr>
        <p:sp>
          <p:nvSpPr>
            <p:cNvPr id="27" name="Google Shape;27;p4"/>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4"/>
          <p:cNvGrpSpPr/>
          <p:nvPr/>
        </p:nvGrpSpPr>
        <p:grpSpPr>
          <a:xfrm>
            <a:off x="208025" y="2621275"/>
            <a:ext cx="2034302" cy="2271600"/>
            <a:chOff x="208025" y="2621275"/>
            <a:chExt cx="2034302" cy="2271600"/>
          </a:xfrm>
        </p:grpSpPr>
        <p:sp>
          <p:nvSpPr>
            <p:cNvPr id="30" name="Google Shape;30;p4"/>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4"/>
          <p:cNvSpPr txBox="1">
            <a:spLocks noGrp="1"/>
          </p:cNvSpPr>
          <p:nvPr>
            <p:ph type="body" idx="1"/>
          </p:nvPr>
        </p:nvSpPr>
        <p:spPr>
          <a:xfrm>
            <a:off x="1262175" y="1553800"/>
            <a:ext cx="6619800" cy="2035800"/>
          </a:xfrm>
          <a:prstGeom prst="rect">
            <a:avLst/>
          </a:prstGeom>
        </p:spPr>
        <p:txBody>
          <a:bodyPr spcFirstLastPara="1" wrap="square" lIns="0" tIns="0" rIns="0" bIns="0" anchor="ctr" anchorCtr="0">
            <a:noAutofit/>
          </a:bodyPr>
          <a:lstStyle>
            <a:lvl1pPr marL="457200" lvl="0" indent="-419100" algn="ctr" rtl="0">
              <a:lnSpc>
                <a:spcPct val="100000"/>
              </a:lnSpc>
              <a:spcBef>
                <a:spcPts val="600"/>
              </a:spcBef>
              <a:spcAft>
                <a:spcPts val="0"/>
              </a:spcAft>
              <a:buSzPts val="3000"/>
              <a:buChar char="⊳"/>
              <a:defRPr sz="3000"/>
            </a:lvl1pPr>
            <a:lvl2pPr marL="914400" lvl="1" indent="-419100" algn="ctr" rtl="0">
              <a:lnSpc>
                <a:spcPct val="100000"/>
              </a:lnSpc>
              <a:spcBef>
                <a:spcPts val="0"/>
              </a:spcBef>
              <a:spcAft>
                <a:spcPts val="0"/>
              </a:spcAft>
              <a:buSzPts val="3000"/>
              <a:buChar char="▸"/>
              <a:defRPr sz="3000"/>
            </a:lvl2pPr>
            <a:lvl3pPr marL="1371600" lvl="2" indent="-419100" algn="ctr" rtl="0">
              <a:lnSpc>
                <a:spcPct val="100000"/>
              </a:lnSpc>
              <a:spcBef>
                <a:spcPts val="0"/>
              </a:spcBef>
              <a:spcAft>
                <a:spcPts val="0"/>
              </a:spcAft>
              <a:buSzPts val="3000"/>
              <a:buChar char="▸"/>
              <a:defRPr sz="3000"/>
            </a:lvl3pPr>
            <a:lvl4pPr marL="1828800" lvl="3" indent="-419100" algn="ctr" rtl="0">
              <a:lnSpc>
                <a:spcPct val="100000"/>
              </a:lnSpc>
              <a:spcBef>
                <a:spcPts val="0"/>
              </a:spcBef>
              <a:spcAft>
                <a:spcPts val="0"/>
              </a:spcAft>
              <a:buSzPts val="3000"/>
              <a:buChar char="▸"/>
              <a:defRPr sz="3000"/>
            </a:lvl4pPr>
            <a:lvl5pPr marL="2286000" lvl="4" indent="-419100" algn="ctr" rtl="0">
              <a:lnSpc>
                <a:spcPct val="100000"/>
              </a:lnSpc>
              <a:spcBef>
                <a:spcPts val="0"/>
              </a:spcBef>
              <a:spcAft>
                <a:spcPts val="0"/>
              </a:spcAft>
              <a:buSzPts val="3000"/>
              <a:buChar char="▸"/>
              <a:defRPr sz="3000"/>
            </a:lvl5pPr>
            <a:lvl6pPr marL="2743200" lvl="5" indent="-419100" algn="ctr" rtl="0">
              <a:lnSpc>
                <a:spcPct val="100000"/>
              </a:lnSpc>
              <a:spcBef>
                <a:spcPts val="0"/>
              </a:spcBef>
              <a:spcAft>
                <a:spcPts val="0"/>
              </a:spcAft>
              <a:buSzPts val="3000"/>
              <a:buChar char="▸"/>
              <a:defRPr sz="3000"/>
            </a:lvl6pPr>
            <a:lvl7pPr marL="3200400" lvl="6" indent="-419100" algn="ctr" rtl="0">
              <a:lnSpc>
                <a:spcPct val="100000"/>
              </a:lnSpc>
              <a:spcBef>
                <a:spcPts val="0"/>
              </a:spcBef>
              <a:spcAft>
                <a:spcPts val="0"/>
              </a:spcAft>
              <a:buSzPts val="3000"/>
              <a:buChar char="▸"/>
              <a:defRPr sz="3000"/>
            </a:lvl7pPr>
            <a:lvl8pPr marL="3657600" lvl="7" indent="-419100" algn="ctr" rtl="0">
              <a:lnSpc>
                <a:spcPct val="100000"/>
              </a:lnSpc>
              <a:spcBef>
                <a:spcPts val="0"/>
              </a:spcBef>
              <a:spcAft>
                <a:spcPts val="0"/>
              </a:spcAft>
              <a:buSzPts val="3000"/>
              <a:buChar char="▸"/>
              <a:defRPr sz="3000"/>
            </a:lvl8pPr>
            <a:lvl9pPr marL="4114800" lvl="8" indent="-419100" algn="ctr">
              <a:lnSpc>
                <a:spcPct val="100000"/>
              </a:lnSpc>
              <a:spcBef>
                <a:spcPts val="0"/>
              </a:spcBef>
              <a:spcAft>
                <a:spcPts val="0"/>
              </a:spcAft>
              <a:buSzPts val="3000"/>
              <a:buChar char="▸"/>
              <a:defRPr sz="3000"/>
            </a:lvl9pPr>
          </a:lstStyle>
          <a:p>
            <a:endParaRPr/>
          </a:p>
        </p:txBody>
      </p:sp>
      <p:sp>
        <p:nvSpPr>
          <p:cNvPr id="35" name="Google Shape;35;p4"/>
          <p:cNvSpPr txBox="1"/>
          <p:nvPr/>
        </p:nvSpPr>
        <p:spPr>
          <a:xfrm>
            <a:off x="4209450" y="855225"/>
            <a:ext cx="725100" cy="4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lt1"/>
                </a:solidFill>
                <a:latin typeface="Encode Sans Semi Condensed"/>
                <a:ea typeface="Encode Sans Semi Condensed"/>
                <a:cs typeface="Encode Sans Semi Condensed"/>
                <a:sym typeface="Encode Sans Semi Condensed"/>
              </a:rPr>
              <a:t>“</a:t>
            </a:r>
            <a:endParaRPr sz="6000" b="1">
              <a:solidFill>
                <a:schemeClr val="lt1"/>
              </a:solidFill>
              <a:latin typeface="Encode Sans Semi Condensed"/>
              <a:ea typeface="Encode Sans Semi Condensed"/>
              <a:cs typeface="Encode Sans Semi Condensed"/>
              <a:sym typeface="Encode Sans Semi Condensed"/>
            </a:endParaRPr>
          </a:p>
        </p:txBody>
      </p:sp>
      <p:sp>
        <p:nvSpPr>
          <p:cNvPr id="36" name="Google Shape;36;p4"/>
          <p:cNvSpPr txBox="1">
            <a:spLocks noGrp="1"/>
          </p:cNvSpPr>
          <p:nvPr>
            <p:ph type="sldNum" idx="12"/>
          </p:nvPr>
        </p:nvSpPr>
        <p:spPr>
          <a:xfrm>
            <a:off x="4329300" y="4612325"/>
            <a:ext cx="485400" cy="5310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8811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7"/>
        <p:cNvGrpSpPr/>
        <p:nvPr/>
      </p:nvGrpSpPr>
      <p:grpSpPr>
        <a:xfrm>
          <a:off x="0" y="0"/>
          <a:ext cx="0" cy="0"/>
          <a:chOff x="0" y="0"/>
          <a:chExt cx="0" cy="0"/>
        </a:xfrm>
      </p:grpSpPr>
      <p:grpSp>
        <p:nvGrpSpPr>
          <p:cNvPr id="38" name="Google Shape;38;p5"/>
          <p:cNvGrpSpPr/>
          <p:nvPr/>
        </p:nvGrpSpPr>
        <p:grpSpPr>
          <a:xfrm>
            <a:off x="0" y="277661"/>
            <a:ext cx="7817376" cy="1293452"/>
            <a:chOff x="0" y="277661"/>
            <a:chExt cx="7817376" cy="1293452"/>
          </a:xfrm>
        </p:grpSpPr>
        <p:sp>
          <p:nvSpPr>
            <p:cNvPr id="39" name="Google Shape;39;p5"/>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5"/>
            <p:cNvGrpSpPr/>
            <p:nvPr/>
          </p:nvGrpSpPr>
          <p:grpSpPr>
            <a:xfrm>
              <a:off x="284659" y="277661"/>
              <a:ext cx="7532717" cy="895903"/>
              <a:chOff x="0" y="266575"/>
              <a:chExt cx="6046490" cy="1687200"/>
            </a:xfrm>
          </p:grpSpPr>
          <p:sp>
            <p:nvSpPr>
              <p:cNvPr id="42" name="Google Shape;42;p5"/>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44;p5"/>
          <p:cNvGrpSpPr/>
          <p:nvPr/>
        </p:nvGrpSpPr>
        <p:grpSpPr>
          <a:xfrm rot="10800000" flipH="1">
            <a:off x="8543953" y="4243733"/>
            <a:ext cx="600055" cy="374899"/>
            <a:chOff x="5211448" y="3165393"/>
            <a:chExt cx="1477967" cy="784800"/>
          </a:xfrm>
        </p:grpSpPr>
        <p:sp>
          <p:nvSpPr>
            <p:cNvPr id="45" name="Google Shape;45;p5"/>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flipH="1">
            <a:off x="8385351" y="4612318"/>
            <a:ext cx="758573" cy="531131"/>
            <a:chOff x="0" y="266575"/>
            <a:chExt cx="7503194" cy="1687200"/>
          </a:xfrm>
        </p:grpSpPr>
        <p:sp>
          <p:nvSpPr>
            <p:cNvPr id="48" name="Google Shape;48;p5"/>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1" name="Google Shape;51;p5"/>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2" name="Google Shape;52;p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604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7305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transition>
    <p:fade thruBlk="1"/>
  </p:transition>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53318065"/>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5" name="Google Shape;249;p31">
            <a:extLst>
              <a:ext uri="{FF2B5EF4-FFF2-40B4-BE49-F238E27FC236}">
                <a16:creationId xmlns:a16="http://schemas.microsoft.com/office/drawing/2014/main" id="{2E76562C-7379-4341-93D0-390AF47BBC99}"/>
              </a:ext>
            </a:extLst>
          </p:cNvPr>
          <p:cNvSpPr txBox="1">
            <a:spLocks/>
          </p:cNvSpPr>
          <p:nvPr/>
        </p:nvSpPr>
        <p:spPr>
          <a:xfrm>
            <a:off x="919840" y="52909"/>
            <a:ext cx="6884539" cy="94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pPr>
              <a:buClrTx/>
              <a:buSzTx/>
              <a:buFontTx/>
              <a:buNone/>
              <a:defRPr/>
            </a:pPr>
            <a:r>
              <a:rPr lang="en-US" sz="1200" kern="1200" dirty="0">
                <a:solidFill>
                  <a:schemeClr val="bg1"/>
                </a:solidFill>
                <a:latin typeface="Times New Roman" panose="02020603050405020304" pitchFamily="18" charset="0"/>
                <a:ea typeface="+mn-ea"/>
                <a:cs typeface="Times New Roman" panose="02020603050405020304" pitchFamily="18" charset="0"/>
              </a:rPr>
              <a:t>Srishyla Educational Trust (R), Bheemasamudra</a:t>
            </a:r>
            <a:br>
              <a:rPr lang="en-US" sz="1400" kern="1200" dirty="0">
                <a:solidFill>
                  <a:schemeClr val="bg1"/>
                </a:solidFill>
                <a:latin typeface="Times New Roman" panose="02020603050405020304" pitchFamily="18" charset="0"/>
                <a:ea typeface="+mn-ea"/>
                <a:cs typeface="Times New Roman" panose="02020603050405020304" pitchFamily="18" charset="0"/>
              </a:rPr>
            </a:br>
            <a:r>
              <a:rPr lang="en-US" sz="1600" b="1" kern="1200" dirty="0">
                <a:solidFill>
                  <a:schemeClr val="bg1"/>
                </a:solidFill>
                <a:latin typeface="Times New Roman" panose="02020603050405020304" pitchFamily="18" charset="0"/>
                <a:ea typeface="+mn-ea"/>
                <a:cs typeface="Times New Roman" panose="02020603050405020304" pitchFamily="18" charset="0"/>
              </a:rPr>
              <a:t>GM INSTITUTE OF TECHNOLOGY, DAVANGERE</a:t>
            </a:r>
            <a:br>
              <a:rPr lang="en-US" sz="1400" kern="1200" dirty="0">
                <a:solidFill>
                  <a:schemeClr val="bg1"/>
                </a:solidFill>
                <a:latin typeface="Times New Roman" panose="02020603050405020304" pitchFamily="18" charset="0"/>
                <a:ea typeface="+mn-ea"/>
                <a:cs typeface="Times New Roman" panose="02020603050405020304" pitchFamily="18" charset="0"/>
              </a:rPr>
            </a:br>
            <a:r>
              <a:rPr lang="en-US" sz="1400" kern="1200" dirty="0">
                <a:solidFill>
                  <a:schemeClr val="bg1"/>
                </a:solidFill>
                <a:latin typeface="Times New Roman" panose="02020603050405020304" pitchFamily="18" charset="0"/>
                <a:ea typeface="+mn-ea"/>
                <a:cs typeface="Times New Roman" panose="02020603050405020304" pitchFamily="18" charset="0"/>
              </a:rPr>
              <a:t> </a:t>
            </a:r>
            <a:r>
              <a:rPr lang="en-US" sz="1000" kern="1200" dirty="0">
                <a:solidFill>
                  <a:schemeClr val="bg1"/>
                </a:solidFill>
                <a:latin typeface="Times New Roman" panose="02020603050405020304" pitchFamily="18" charset="0"/>
                <a:ea typeface="+mn-ea"/>
                <a:cs typeface="Times New Roman" panose="02020603050405020304" pitchFamily="18" charset="0"/>
              </a:rPr>
              <a:t>(Affiliated to VTU, Belagavi, Approved by AICTE -New Delhi &amp; Govt. of Karnataka)</a:t>
            </a:r>
            <a:br>
              <a:rPr lang="en-US" sz="1000" kern="1200" dirty="0">
                <a:solidFill>
                  <a:schemeClr val="bg1"/>
                </a:solidFill>
                <a:latin typeface="Times New Roman" panose="02020603050405020304" pitchFamily="18" charset="0"/>
                <a:ea typeface="+mn-ea"/>
                <a:cs typeface="Times New Roman" panose="02020603050405020304" pitchFamily="18" charset="0"/>
              </a:rPr>
            </a:br>
            <a:r>
              <a:rPr lang="en-IN" sz="1000" kern="1200" dirty="0">
                <a:solidFill>
                  <a:schemeClr val="bg1"/>
                </a:solidFill>
                <a:latin typeface="Times New Roman" panose="02020603050405020304" pitchFamily="18" charset="0"/>
                <a:ea typeface="+mn-ea"/>
                <a:cs typeface="Times New Roman" panose="02020603050405020304" pitchFamily="18" charset="0"/>
              </a:rPr>
              <a:t>Department Of Information Science and Engineering </a:t>
            </a:r>
            <a:r>
              <a:rPr lang="en-US" sz="1000" kern="1200" dirty="0">
                <a:solidFill>
                  <a:schemeClr val="bg1"/>
                </a:solidFill>
                <a:latin typeface="Times New Roman" panose="02020603050405020304" pitchFamily="18" charset="0"/>
                <a:ea typeface="+mn-ea"/>
                <a:cs typeface="Times New Roman" panose="02020603050405020304" pitchFamily="18" charset="0"/>
              </a:rPr>
              <a:t> </a:t>
            </a:r>
          </a:p>
        </p:txBody>
      </p:sp>
      <p:pic>
        <p:nvPicPr>
          <p:cNvPr id="6" name="Picture 5">
            <a:extLst>
              <a:ext uri="{FF2B5EF4-FFF2-40B4-BE49-F238E27FC236}">
                <a16:creationId xmlns:a16="http://schemas.microsoft.com/office/drawing/2014/main" id="{CEDF6491-BC0B-4ADF-B8DF-41BDE8189CC8}"/>
              </a:ext>
            </a:extLst>
          </p:cNvPr>
          <p:cNvPicPr>
            <a:picLocks noChangeAspect="1"/>
          </p:cNvPicPr>
          <p:nvPr/>
        </p:nvPicPr>
        <p:blipFill>
          <a:blip r:embed="rId3"/>
          <a:stretch>
            <a:fillRect/>
          </a:stretch>
        </p:blipFill>
        <p:spPr>
          <a:xfrm>
            <a:off x="489312" y="128875"/>
            <a:ext cx="861057" cy="793258"/>
          </a:xfrm>
          <a:prstGeom prst="rect">
            <a:avLst/>
          </a:prstGeom>
        </p:spPr>
      </p:pic>
      <p:pic>
        <p:nvPicPr>
          <p:cNvPr id="7" name="Picture 6">
            <a:extLst>
              <a:ext uri="{FF2B5EF4-FFF2-40B4-BE49-F238E27FC236}">
                <a16:creationId xmlns:a16="http://schemas.microsoft.com/office/drawing/2014/main" id="{A23B69EE-9CA1-403C-900A-8A4A2D156756}"/>
              </a:ext>
            </a:extLst>
          </p:cNvPr>
          <p:cNvPicPr>
            <a:picLocks noChangeAspect="1"/>
          </p:cNvPicPr>
          <p:nvPr/>
        </p:nvPicPr>
        <p:blipFill>
          <a:blip r:embed="rId4"/>
          <a:stretch>
            <a:fillRect/>
          </a:stretch>
        </p:blipFill>
        <p:spPr>
          <a:xfrm>
            <a:off x="7521365" y="128875"/>
            <a:ext cx="882353" cy="792623"/>
          </a:xfrm>
          <a:prstGeom prst="rect">
            <a:avLst/>
          </a:prstGeom>
        </p:spPr>
      </p:pic>
      <p:sp>
        <p:nvSpPr>
          <p:cNvPr id="8" name="Google Shape;250;p31">
            <a:extLst>
              <a:ext uri="{FF2B5EF4-FFF2-40B4-BE49-F238E27FC236}">
                <a16:creationId xmlns:a16="http://schemas.microsoft.com/office/drawing/2014/main" id="{DDEC0810-526F-43FD-AB1E-07F20ECA25C2}"/>
              </a:ext>
            </a:extLst>
          </p:cNvPr>
          <p:cNvSpPr txBox="1">
            <a:spLocks/>
          </p:cNvSpPr>
          <p:nvPr/>
        </p:nvSpPr>
        <p:spPr>
          <a:xfrm>
            <a:off x="1129730" y="1053602"/>
            <a:ext cx="6884540" cy="1807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1pPr>
            <a:lvl2pPr marL="914400" marR="0" lvl="1"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2pPr>
            <a:lvl3pPr marL="1371600" marR="0" lvl="2"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3pPr>
            <a:lvl4pPr marL="1828800" marR="0" lvl="3"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4pPr>
            <a:lvl5pPr marL="2286000" marR="0" lvl="4"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5pPr>
            <a:lvl6pPr marL="2743200" marR="0" lvl="5"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6pPr>
            <a:lvl7pPr marL="3200400" marR="0" lvl="6"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7pPr>
            <a:lvl8pPr marL="3657600" marR="0" lvl="7"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8pPr>
            <a:lvl9pPr marL="4114800" marR="0" lvl="8" indent="-330200" algn="l" rtl="0">
              <a:lnSpc>
                <a:spcPct val="100000"/>
              </a:lnSpc>
              <a:spcBef>
                <a:spcPts val="0"/>
              </a:spcBef>
              <a:spcAft>
                <a:spcPts val="0"/>
              </a:spcAft>
              <a:buClr>
                <a:schemeClr val="dk1"/>
              </a:buClr>
              <a:buSzPts val="1600"/>
              <a:buFont typeface="Karla"/>
              <a:buChar char="■"/>
              <a:defRPr sz="1600" b="0" i="0" u="none" strike="noStrike" cap="none">
                <a:solidFill>
                  <a:schemeClr val="dk1"/>
                </a:solidFill>
                <a:latin typeface="Karla"/>
                <a:ea typeface="Karla"/>
                <a:cs typeface="Karla"/>
                <a:sym typeface="Karla"/>
              </a:defRPr>
            </a:lvl9pPr>
          </a:lstStyle>
          <a:p>
            <a:pPr marL="0" indent="0">
              <a:buClr>
                <a:srgbClr val="000000"/>
              </a:buClr>
              <a:buFont typeface="Karla"/>
              <a:buNone/>
            </a:pPr>
            <a:r>
              <a:rPr lang="en-US" sz="2000" b="1" dirty="0">
                <a:solidFill>
                  <a:srgbClr val="FFFFFF"/>
                </a:solidFill>
                <a:latin typeface="Comic Sans MS" panose="030F0702030302020204" pitchFamily="66" charset="0"/>
                <a:cs typeface="Times New Roman" panose="02020603050405020304" pitchFamily="18" charset="0"/>
              </a:rPr>
              <a:t>Project presentation on</a:t>
            </a:r>
          </a:p>
          <a:p>
            <a:pPr marL="0" indent="0">
              <a:buClr>
                <a:srgbClr val="000000"/>
              </a:buClr>
              <a:buFont typeface="Karla"/>
              <a:buNone/>
            </a:pPr>
            <a:endParaRPr lang="en-US" sz="1800" b="1" dirty="0">
              <a:solidFill>
                <a:srgbClr val="FFFFFF"/>
              </a:solidFill>
              <a:latin typeface="Comic Sans MS" panose="030F0702030302020204" pitchFamily="66" charset="0"/>
              <a:cs typeface="Times New Roman" panose="02020603050405020304" pitchFamily="18" charset="0"/>
            </a:endParaRPr>
          </a:p>
          <a:p>
            <a:pPr marL="0" indent="0">
              <a:buClr>
                <a:srgbClr val="000000"/>
              </a:buClr>
              <a:buFont typeface="Karla"/>
              <a:buNone/>
            </a:pPr>
            <a:r>
              <a:rPr lang="en-US" sz="2400" b="1" dirty="0">
                <a:solidFill>
                  <a:srgbClr val="FFFFFF"/>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Visual Based Assistance for Differently Abled by Recognizing Sign Language Using Neural Network and Gaussian Blur</a:t>
            </a:r>
          </a:p>
        </p:txBody>
      </p:sp>
      <p:sp>
        <p:nvSpPr>
          <p:cNvPr id="9" name="TextBox 8">
            <a:extLst>
              <a:ext uri="{FF2B5EF4-FFF2-40B4-BE49-F238E27FC236}">
                <a16:creationId xmlns:a16="http://schemas.microsoft.com/office/drawing/2014/main" id="{65DAAFC3-369F-4D74-BB0C-8F4822037A2E}"/>
              </a:ext>
            </a:extLst>
          </p:cNvPr>
          <p:cNvSpPr txBox="1"/>
          <p:nvPr/>
        </p:nvSpPr>
        <p:spPr>
          <a:xfrm>
            <a:off x="489312" y="2993287"/>
            <a:ext cx="3036310" cy="790153"/>
          </a:xfrm>
          <a:prstGeom prst="rect">
            <a:avLst/>
          </a:prstGeom>
          <a:noFill/>
        </p:spPr>
        <p:txBody>
          <a:bodyPr wrap="square" rtlCol="0">
            <a:spAutoFit/>
          </a:bodyPr>
          <a:lstStyle/>
          <a:p>
            <a:pPr algn="ctr">
              <a:lnSpc>
                <a:spcPct val="150000"/>
              </a:lnSpc>
            </a:pPr>
            <a:r>
              <a:rPr lang="en-US" sz="1600" b="1" u="sng" dirty="0">
                <a:latin typeface="Comic Sans MS" panose="030F0702030302020204" pitchFamily="66" charset="0"/>
                <a:cs typeface="Times New Roman" panose="02020603050405020304" pitchFamily="18" charset="0"/>
              </a:rPr>
              <a:t>Project Guide</a:t>
            </a:r>
          </a:p>
          <a:p>
            <a:pPr algn="ctr">
              <a:lnSpc>
                <a:spcPct val="150000"/>
              </a:lnSpc>
            </a:pPr>
            <a:r>
              <a:rPr lang="en-US" sz="1600" b="1" dirty="0">
                <a:latin typeface="Comic Sans MS" panose="030F0702030302020204" pitchFamily="66" charset="0"/>
                <a:cs typeface="Times New Roman" panose="02020603050405020304" pitchFamily="18" charset="0"/>
              </a:rPr>
              <a:t>Mrs. Nasreen Taj M B</a:t>
            </a:r>
            <a:endParaRPr lang="en-IN" sz="1600" b="1" dirty="0">
              <a:latin typeface="Comic Sans MS" panose="030F0702030302020204" pitchFamily="66" charset="0"/>
              <a:cs typeface="Times New Roman" panose="02020603050405020304" pitchFamily="18" charset="0"/>
            </a:endParaRPr>
          </a:p>
        </p:txBody>
      </p:sp>
      <p:sp>
        <p:nvSpPr>
          <p:cNvPr id="10" name="TextBox 9">
            <a:extLst>
              <a:ext uri="{FF2B5EF4-FFF2-40B4-BE49-F238E27FC236}">
                <a16:creationId xmlns:a16="http://schemas.microsoft.com/office/drawing/2014/main" id="{207D3AFA-A9EB-4A10-A485-8461EDEFF498}"/>
              </a:ext>
            </a:extLst>
          </p:cNvPr>
          <p:cNvSpPr txBox="1"/>
          <p:nvPr/>
        </p:nvSpPr>
        <p:spPr>
          <a:xfrm>
            <a:off x="3268645" y="2993287"/>
            <a:ext cx="3036310" cy="790153"/>
          </a:xfrm>
          <a:prstGeom prst="rect">
            <a:avLst/>
          </a:prstGeom>
          <a:noFill/>
        </p:spPr>
        <p:txBody>
          <a:bodyPr wrap="square" rtlCol="0">
            <a:spAutoFit/>
          </a:bodyPr>
          <a:lstStyle/>
          <a:p>
            <a:pPr algn="ctr">
              <a:lnSpc>
                <a:spcPct val="150000"/>
              </a:lnSpc>
            </a:pPr>
            <a:r>
              <a:rPr lang="en-US" sz="1600" b="1" u="sng" dirty="0">
                <a:latin typeface="Comic Sans MS" panose="030F0702030302020204" pitchFamily="66" charset="0"/>
                <a:cs typeface="Times New Roman" panose="02020603050405020304" pitchFamily="18" charset="0"/>
              </a:rPr>
              <a:t>Head of the Department</a:t>
            </a:r>
          </a:p>
          <a:p>
            <a:pPr algn="ctr">
              <a:lnSpc>
                <a:spcPct val="150000"/>
              </a:lnSpc>
            </a:pPr>
            <a:r>
              <a:rPr lang="en-US" sz="1600" b="1" dirty="0">
                <a:latin typeface="Comic Sans MS" panose="030F0702030302020204" pitchFamily="66" charset="0"/>
                <a:cs typeface="Times New Roman" panose="02020603050405020304" pitchFamily="18" charset="0"/>
              </a:rPr>
              <a:t>   Dr. Sunil Kumar B S</a:t>
            </a:r>
            <a:endParaRPr lang="en-IN" sz="1600" b="1" dirty="0">
              <a:latin typeface="Comic Sans MS" panose="030F0702030302020204" pitchFamily="66" charset="0"/>
              <a:cs typeface="Times New Roman" panose="02020603050405020304" pitchFamily="18" charset="0"/>
            </a:endParaRPr>
          </a:p>
        </p:txBody>
      </p:sp>
      <p:sp>
        <p:nvSpPr>
          <p:cNvPr id="11" name="TextBox 10">
            <a:extLst>
              <a:ext uri="{FF2B5EF4-FFF2-40B4-BE49-F238E27FC236}">
                <a16:creationId xmlns:a16="http://schemas.microsoft.com/office/drawing/2014/main" id="{07C36024-6232-4343-A9B0-2DF26E2899A0}"/>
              </a:ext>
            </a:extLst>
          </p:cNvPr>
          <p:cNvSpPr txBox="1"/>
          <p:nvPr/>
        </p:nvSpPr>
        <p:spPr>
          <a:xfrm>
            <a:off x="5875356" y="2993287"/>
            <a:ext cx="3036310" cy="790153"/>
          </a:xfrm>
          <a:prstGeom prst="rect">
            <a:avLst/>
          </a:prstGeom>
          <a:noFill/>
        </p:spPr>
        <p:txBody>
          <a:bodyPr wrap="square" rtlCol="0">
            <a:spAutoFit/>
          </a:bodyPr>
          <a:lstStyle/>
          <a:p>
            <a:pPr algn="ctr">
              <a:lnSpc>
                <a:spcPct val="150000"/>
              </a:lnSpc>
            </a:pPr>
            <a:r>
              <a:rPr lang="en-US" sz="1600" b="1" u="sng" dirty="0">
                <a:latin typeface="Comic Sans MS" panose="030F0702030302020204" pitchFamily="66" charset="0"/>
                <a:cs typeface="Times New Roman" panose="02020603050405020304" pitchFamily="18" charset="0"/>
              </a:rPr>
              <a:t>Project Coordinator</a:t>
            </a:r>
          </a:p>
          <a:p>
            <a:pPr algn="ctr">
              <a:lnSpc>
                <a:spcPct val="150000"/>
              </a:lnSpc>
            </a:pPr>
            <a:r>
              <a:rPr lang="en-US" sz="1600" b="1" dirty="0">
                <a:latin typeface="Comic Sans MS" panose="030F0702030302020204" pitchFamily="66" charset="0"/>
                <a:cs typeface="Times New Roman" panose="02020603050405020304" pitchFamily="18" charset="0"/>
              </a:rPr>
              <a:t>Mr. Firoz Khan</a:t>
            </a:r>
            <a:endParaRPr lang="en-IN" sz="1600" b="1" dirty="0">
              <a:latin typeface="Comic Sans MS" panose="030F0702030302020204" pitchFamily="66" charset="0"/>
              <a:cs typeface="Times New Roman" panose="02020603050405020304" pitchFamily="18" charset="0"/>
            </a:endParaRPr>
          </a:p>
        </p:txBody>
      </p:sp>
      <p:sp>
        <p:nvSpPr>
          <p:cNvPr id="12" name="TextBox 11">
            <a:extLst>
              <a:ext uri="{FF2B5EF4-FFF2-40B4-BE49-F238E27FC236}">
                <a16:creationId xmlns:a16="http://schemas.microsoft.com/office/drawing/2014/main" id="{8E90A2D1-ECB9-41A3-91B1-E908D9F08486}"/>
              </a:ext>
            </a:extLst>
          </p:cNvPr>
          <p:cNvSpPr txBox="1"/>
          <p:nvPr/>
        </p:nvSpPr>
        <p:spPr>
          <a:xfrm>
            <a:off x="1215485" y="4396927"/>
            <a:ext cx="1653871" cy="338554"/>
          </a:xfrm>
          <a:prstGeom prst="rect">
            <a:avLst/>
          </a:prstGeom>
          <a:noFill/>
        </p:spPr>
        <p:txBody>
          <a:bodyPr wrap="square" numCol="2" rtlCol="0">
            <a:spAutoFit/>
          </a:bodyPr>
          <a:lstStyle/>
          <a:p>
            <a:r>
              <a:rPr lang="en-US" sz="1600" b="1" u="sng"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Presented By</a:t>
            </a:r>
          </a:p>
        </p:txBody>
      </p:sp>
      <p:graphicFrame>
        <p:nvGraphicFramePr>
          <p:cNvPr id="4" name="Table 12">
            <a:extLst>
              <a:ext uri="{FF2B5EF4-FFF2-40B4-BE49-F238E27FC236}">
                <a16:creationId xmlns:a16="http://schemas.microsoft.com/office/drawing/2014/main" id="{71CE402D-61EA-42B7-8FC5-34986F37907C}"/>
              </a:ext>
            </a:extLst>
          </p:cNvPr>
          <p:cNvGraphicFramePr>
            <a:graphicFrameLocks noGrp="1"/>
          </p:cNvGraphicFramePr>
          <p:nvPr>
            <p:extLst>
              <p:ext uri="{D42A27DB-BD31-4B8C-83A1-F6EECF244321}">
                <p14:modId xmlns:p14="http://schemas.microsoft.com/office/powerpoint/2010/main" val="3720603709"/>
              </p:ext>
            </p:extLst>
          </p:nvPr>
        </p:nvGraphicFramePr>
        <p:xfrm>
          <a:off x="2869356" y="4179022"/>
          <a:ext cx="6012000" cy="1036320"/>
        </p:xfrm>
        <a:graphic>
          <a:graphicData uri="http://schemas.openxmlformats.org/drawingml/2006/table">
            <a:tbl>
              <a:tblPr firstRow="1" bandRow="1">
                <a:tableStyleId>{D14B00A9-9B5B-4C73-A409-024D6CA0390D}</a:tableStyleId>
              </a:tblPr>
              <a:tblGrid>
                <a:gridCol w="3156684">
                  <a:extLst>
                    <a:ext uri="{9D8B030D-6E8A-4147-A177-3AD203B41FA5}">
                      <a16:colId xmlns:a16="http://schemas.microsoft.com/office/drawing/2014/main" val="928460834"/>
                    </a:ext>
                  </a:extLst>
                </a:gridCol>
                <a:gridCol w="2855316">
                  <a:extLst>
                    <a:ext uri="{9D8B030D-6E8A-4147-A177-3AD203B41FA5}">
                      <a16:colId xmlns:a16="http://schemas.microsoft.com/office/drawing/2014/main" val="2257338701"/>
                    </a:ext>
                  </a:extLst>
                </a:gridCol>
              </a:tblGrid>
              <a:tr h="3453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Aishwarya S Yeli [4GM18IS002]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Pavan S Raikar [4GM18IS036] </a:t>
                      </a:r>
                    </a:p>
                    <a:p>
                      <a:endParaRPr lang="en-IN" sz="1400" dirty="0">
                        <a:effectLst>
                          <a:outerShdw blurRad="38100" dist="38100" dir="2700000" algn="tl">
                            <a:srgbClr val="000000">
                              <a:alpha val="43137"/>
                            </a:srgbClr>
                          </a:outerShdw>
                        </a:effectLs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77757110"/>
                  </a:ext>
                </a:extLst>
              </a:tr>
              <a:tr h="504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Nikhitha H B [4GM18IS032] </a:t>
                      </a:r>
                    </a:p>
                    <a:p>
                      <a:endParaRPr lang="en-IN" sz="1400" dirty="0">
                        <a:effectLst>
                          <a:outerShdw blurRad="38100" dist="38100" dir="2700000" algn="tl">
                            <a:srgbClr val="000000">
                              <a:alpha val="43137"/>
                            </a:srgbClr>
                          </a:outerShdw>
                        </a:effectLs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Pooja K M [4GM18IS037] </a:t>
                      </a:r>
                      <a:endParaRPr lang="en-IN" sz="1400" b="1" dirty="0">
                        <a:solidFill>
                          <a:schemeClr val="bg1"/>
                        </a:solidFill>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endParaRPr>
                    </a:p>
                    <a:p>
                      <a:endParaRPr lang="en-IN" sz="1400" dirty="0">
                        <a:effectLst>
                          <a:outerShdw blurRad="38100" dist="38100" dir="2700000" algn="tl">
                            <a:srgbClr val="000000">
                              <a:alpha val="43137"/>
                            </a:srgbClr>
                          </a:outerShdw>
                        </a:effectLs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14639743"/>
                  </a:ext>
                </a:extLst>
              </a:tr>
            </a:tbl>
          </a:graphicData>
        </a:graphic>
      </p:graphicFrame>
      <p:pic>
        <p:nvPicPr>
          <p:cNvPr id="13" name="Picture 12">
            <a:extLst>
              <a:ext uri="{FF2B5EF4-FFF2-40B4-BE49-F238E27FC236}">
                <a16:creationId xmlns:a16="http://schemas.microsoft.com/office/drawing/2014/main" id="{024D77CC-6F98-4BE3-94D3-FF3936CA6CD1}"/>
              </a:ext>
            </a:extLst>
          </p:cNvPr>
          <p:cNvPicPr>
            <a:picLocks noChangeAspect="1"/>
          </p:cNvPicPr>
          <p:nvPr/>
        </p:nvPicPr>
        <p:blipFill>
          <a:blip r:embed="rId5"/>
          <a:stretch>
            <a:fillRect/>
          </a:stretch>
        </p:blipFill>
        <p:spPr>
          <a:xfrm>
            <a:off x="764870" y="1140039"/>
            <a:ext cx="729393" cy="522840"/>
          </a:xfrm>
          <a:prstGeom prst="rect">
            <a:avLst/>
          </a:prstGeom>
        </p:spPr>
      </p:pic>
      <p:pic>
        <p:nvPicPr>
          <p:cNvPr id="14" name="Picture 13">
            <a:extLst>
              <a:ext uri="{FF2B5EF4-FFF2-40B4-BE49-F238E27FC236}">
                <a16:creationId xmlns:a16="http://schemas.microsoft.com/office/drawing/2014/main" id="{48ED10BD-5058-4997-B7C0-E49650CF4F01}"/>
              </a:ext>
            </a:extLst>
          </p:cNvPr>
          <p:cNvPicPr>
            <a:picLocks noChangeAspect="1"/>
          </p:cNvPicPr>
          <p:nvPr/>
        </p:nvPicPr>
        <p:blipFill>
          <a:blip r:embed="rId6"/>
          <a:stretch>
            <a:fillRect/>
          </a:stretch>
        </p:blipFill>
        <p:spPr>
          <a:xfrm>
            <a:off x="7638681" y="1200213"/>
            <a:ext cx="731583" cy="5243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INTRODUCTION</a:t>
            </a:r>
            <a:endParaRPr b="1" dirty="0">
              <a:effectLst>
                <a:outerShdw blurRad="38100" dist="38100" dir="2700000" algn="tl">
                  <a:srgbClr val="000000">
                    <a:alpha val="43137"/>
                  </a:srgbClr>
                </a:outerShdw>
              </a:effectLst>
              <a:latin typeface="Comic Sans MS" panose="030F0702030302020204" pitchFamily="66" charset="0"/>
            </a:endParaRPr>
          </a:p>
        </p:txBody>
      </p:sp>
      <p:graphicFrame>
        <p:nvGraphicFramePr>
          <p:cNvPr id="2" name="Table 1">
            <a:extLst>
              <a:ext uri="{FF2B5EF4-FFF2-40B4-BE49-F238E27FC236}">
                <a16:creationId xmlns:a16="http://schemas.microsoft.com/office/drawing/2014/main" id="{25F30554-D069-4184-8733-93805095FE9B}"/>
              </a:ext>
            </a:extLst>
          </p:cNvPr>
          <p:cNvGraphicFramePr>
            <a:graphicFrameLocks noGrp="1"/>
          </p:cNvGraphicFramePr>
          <p:nvPr>
            <p:extLst>
              <p:ext uri="{D42A27DB-BD31-4B8C-83A1-F6EECF244321}">
                <p14:modId xmlns:p14="http://schemas.microsoft.com/office/powerpoint/2010/main" val="910162251"/>
              </p:ext>
            </p:extLst>
          </p:nvPr>
        </p:nvGraphicFramePr>
        <p:xfrm>
          <a:off x="819238" y="2571750"/>
          <a:ext cx="7282498" cy="1981324"/>
        </p:xfrm>
        <a:graphic>
          <a:graphicData uri="http://schemas.openxmlformats.org/drawingml/2006/table">
            <a:tbl>
              <a:tblPr firstRow="1" firstCol="1" bandRow="1">
                <a:tableStyleId>{72833802-FEF1-4C79-8D5D-14CF1EAF98D9}</a:tableStyleId>
              </a:tblPr>
              <a:tblGrid>
                <a:gridCol w="2261521">
                  <a:extLst>
                    <a:ext uri="{9D8B030D-6E8A-4147-A177-3AD203B41FA5}">
                      <a16:colId xmlns:a16="http://schemas.microsoft.com/office/drawing/2014/main" val="188940742"/>
                    </a:ext>
                  </a:extLst>
                </a:gridCol>
                <a:gridCol w="2592944">
                  <a:extLst>
                    <a:ext uri="{9D8B030D-6E8A-4147-A177-3AD203B41FA5}">
                      <a16:colId xmlns:a16="http://schemas.microsoft.com/office/drawing/2014/main" val="2457958900"/>
                    </a:ext>
                  </a:extLst>
                </a:gridCol>
                <a:gridCol w="2428033">
                  <a:extLst>
                    <a:ext uri="{9D8B030D-6E8A-4147-A177-3AD203B41FA5}">
                      <a16:colId xmlns:a16="http://schemas.microsoft.com/office/drawing/2014/main" val="329465690"/>
                    </a:ext>
                  </a:extLst>
                </a:gridCol>
              </a:tblGrid>
              <a:tr h="817215">
                <a:tc>
                  <a:txBody>
                    <a:bodyPr/>
                    <a:lstStyle/>
                    <a:p>
                      <a:pPr algn="ctr">
                        <a:lnSpc>
                          <a:spcPct val="150000"/>
                        </a:lnSpc>
                        <a:spcAft>
                          <a:spcPts val="800"/>
                        </a:spcAft>
                      </a:pPr>
                      <a:r>
                        <a:rPr lang="en-IN" sz="1600" b="1" dirty="0">
                          <a:solidFill>
                            <a:srgbClr val="000000"/>
                          </a:solidFill>
                          <a:effectLst/>
                          <a:latin typeface="Comic Sans MS" panose="030F0702030302020204" pitchFamily="66" charset="0"/>
                        </a:rPr>
                        <a:t>Fingerspelling</a:t>
                      </a:r>
                      <a:endParaRPr lang="en-IN" sz="1600" b="1"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600" b="1" dirty="0">
                          <a:solidFill>
                            <a:srgbClr val="000000"/>
                          </a:solidFill>
                          <a:effectLst/>
                          <a:latin typeface="Comic Sans MS" panose="030F0702030302020204" pitchFamily="66" charset="0"/>
                        </a:rPr>
                        <a:t>Word level sign</a:t>
                      </a:r>
                    </a:p>
                    <a:p>
                      <a:pPr algn="ctr">
                        <a:lnSpc>
                          <a:spcPct val="150000"/>
                        </a:lnSpc>
                        <a:spcAft>
                          <a:spcPts val="800"/>
                        </a:spcAft>
                      </a:pPr>
                      <a:r>
                        <a:rPr lang="en-IN" sz="1600" b="1" dirty="0">
                          <a:solidFill>
                            <a:srgbClr val="000000"/>
                          </a:solidFill>
                          <a:effectLst/>
                          <a:latin typeface="Comic Sans MS" panose="030F0702030302020204" pitchFamily="66" charset="0"/>
                        </a:rPr>
                        <a:t>vocabulary</a:t>
                      </a:r>
                      <a:endParaRPr lang="en-IN" sz="1600" b="1"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600" b="1" dirty="0">
                          <a:solidFill>
                            <a:srgbClr val="000000"/>
                          </a:solidFill>
                          <a:effectLst/>
                          <a:latin typeface="Comic Sans MS" panose="030F0702030302020204" pitchFamily="66" charset="0"/>
                        </a:rPr>
                        <a:t>Non manual</a:t>
                      </a:r>
                    </a:p>
                    <a:p>
                      <a:pPr algn="ctr">
                        <a:lnSpc>
                          <a:spcPct val="150000"/>
                        </a:lnSpc>
                        <a:spcAft>
                          <a:spcPts val="800"/>
                        </a:spcAft>
                      </a:pPr>
                      <a:r>
                        <a:rPr lang="en-IN" sz="1600" b="1" dirty="0">
                          <a:solidFill>
                            <a:srgbClr val="000000"/>
                          </a:solidFill>
                          <a:effectLst/>
                          <a:latin typeface="Comic Sans MS" panose="030F0702030302020204" pitchFamily="66" charset="0"/>
                        </a:rPr>
                        <a:t>features</a:t>
                      </a:r>
                      <a:endParaRPr lang="en-IN" sz="1600" b="1"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9022496"/>
                  </a:ext>
                </a:extLst>
              </a:tr>
              <a:tr h="1164109">
                <a:tc>
                  <a:txBody>
                    <a:bodyPr/>
                    <a:lstStyle/>
                    <a:p>
                      <a:pPr algn="ctr">
                        <a:lnSpc>
                          <a:spcPct val="107000"/>
                        </a:lnSpc>
                        <a:spcAft>
                          <a:spcPts val="800"/>
                        </a:spcAft>
                      </a:pPr>
                      <a:r>
                        <a:rPr lang="en-IN" sz="1600" b="0" dirty="0">
                          <a:solidFill>
                            <a:srgbClr val="000000"/>
                          </a:solidFill>
                          <a:effectLst/>
                          <a:latin typeface="Comic Sans MS" panose="030F0702030302020204" pitchFamily="66" charset="0"/>
                        </a:rPr>
                        <a:t>Used to spell words</a:t>
                      </a:r>
                    </a:p>
                    <a:p>
                      <a:pPr algn="ctr">
                        <a:lnSpc>
                          <a:spcPct val="150000"/>
                        </a:lnSpc>
                        <a:spcAft>
                          <a:spcPts val="800"/>
                        </a:spcAft>
                      </a:pPr>
                      <a:r>
                        <a:rPr lang="en-IN" sz="1600" b="0" dirty="0">
                          <a:solidFill>
                            <a:srgbClr val="000000"/>
                          </a:solidFill>
                          <a:effectLst/>
                          <a:latin typeface="Comic Sans MS" panose="030F0702030302020204" pitchFamily="66" charset="0"/>
                        </a:rPr>
                        <a:t>letter by letter.</a:t>
                      </a:r>
                      <a:endParaRPr lang="en-IN" sz="1600" b="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600" b="0" dirty="0">
                          <a:solidFill>
                            <a:srgbClr val="000000"/>
                          </a:solidFill>
                          <a:effectLst/>
                          <a:latin typeface="Comic Sans MS" panose="030F0702030302020204" pitchFamily="66" charset="0"/>
                        </a:rPr>
                        <a:t>Used for the majority</a:t>
                      </a:r>
                    </a:p>
                    <a:p>
                      <a:pPr algn="ctr">
                        <a:lnSpc>
                          <a:spcPct val="150000"/>
                        </a:lnSpc>
                        <a:spcAft>
                          <a:spcPts val="800"/>
                        </a:spcAft>
                      </a:pPr>
                      <a:r>
                        <a:rPr lang="en-IN" sz="1600" b="0" dirty="0">
                          <a:solidFill>
                            <a:srgbClr val="000000"/>
                          </a:solidFill>
                          <a:effectLst/>
                          <a:latin typeface="Comic Sans MS" panose="030F0702030302020204" pitchFamily="66" charset="0"/>
                        </a:rPr>
                        <a:t>of communication.</a:t>
                      </a:r>
                      <a:endParaRPr lang="en-IN" sz="1600" b="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600" b="0" dirty="0">
                          <a:solidFill>
                            <a:srgbClr val="000000"/>
                          </a:solidFill>
                          <a:effectLst/>
                          <a:latin typeface="Comic Sans MS" panose="030F0702030302020204" pitchFamily="66" charset="0"/>
                        </a:rPr>
                        <a:t>Facial expressions and</a:t>
                      </a:r>
                    </a:p>
                    <a:p>
                      <a:pPr algn="ctr">
                        <a:lnSpc>
                          <a:spcPct val="107000"/>
                        </a:lnSpc>
                        <a:spcAft>
                          <a:spcPts val="800"/>
                        </a:spcAft>
                      </a:pPr>
                      <a:r>
                        <a:rPr lang="en-IN" sz="1600" b="0" dirty="0">
                          <a:solidFill>
                            <a:srgbClr val="000000"/>
                          </a:solidFill>
                          <a:effectLst/>
                          <a:latin typeface="Comic Sans MS" panose="030F0702030302020204" pitchFamily="66" charset="0"/>
                        </a:rPr>
                        <a:t>tongue, mouth and</a:t>
                      </a:r>
                    </a:p>
                    <a:p>
                      <a:pPr algn="ctr">
                        <a:lnSpc>
                          <a:spcPct val="150000"/>
                        </a:lnSpc>
                        <a:spcAft>
                          <a:spcPts val="800"/>
                        </a:spcAft>
                      </a:pPr>
                      <a:r>
                        <a:rPr lang="en-IN" sz="1600" b="0" dirty="0">
                          <a:solidFill>
                            <a:srgbClr val="000000"/>
                          </a:solidFill>
                          <a:effectLst/>
                          <a:latin typeface="Comic Sans MS" panose="030F0702030302020204" pitchFamily="66" charset="0"/>
                        </a:rPr>
                        <a:t>body position.</a:t>
                      </a:r>
                      <a:endParaRPr lang="en-IN" sz="1600" b="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1286389"/>
                  </a:ext>
                </a:extLst>
              </a:tr>
            </a:tbl>
          </a:graphicData>
        </a:graphic>
      </p:graphicFrame>
      <p:sp>
        <p:nvSpPr>
          <p:cNvPr id="8" name="TextBox 7">
            <a:extLst>
              <a:ext uri="{FF2B5EF4-FFF2-40B4-BE49-F238E27FC236}">
                <a16:creationId xmlns:a16="http://schemas.microsoft.com/office/drawing/2014/main" id="{AFF7FB84-1D79-4F15-B9B7-8B8E9895639A}"/>
              </a:ext>
            </a:extLst>
          </p:cNvPr>
          <p:cNvSpPr txBox="1"/>
          <p:nvPr/>
        </p:nvSpPr>
        <p:spPr>
          <a:xfrm>
            <a:off x="2174486" y="1703323"/>
            <a:ext cx="5118411" cy="369332"/>
          </a:xfrm>
          <a:prstGeom prst="rect">
            <a:avLst/>
          </a:prstGeom>
          <a:noFill/>
        </p:spPr>
        <p:txBody>
          <a:bodyPr wrap="square">
            <a:spAutoFit/>
          </a:bodyPr>
          <a:lstStyle/>
          <a:p>
            <a:r>
              <a:rPr lang="en-IN" sz="1800" b="1" dirty="0">
                <a:effectLst/>
                <a:latin typeface="Comic Sans MS" panose="030F0702030302020204" pitchFamily="66" charset="0"/>
                <a:ea typeface="Calibri" panose="020F0502020204030204" pitchFamily="34" charset="0"/>
              </a:rPr>
              <a:t>Three major components of visual language</a:t>
            </a:r>
            <a:endParaRPr lang="en-IN" sz="1800" dirty="0">
              <a:latin typeface="Comic Sans MS" panose="030F0702030302020204" pitchFamily="66" charset="0"/>
            </a:endParaRPr>
          </a:p>
        </p:txBody>
      </p:sp>
      <p:sp>
        <p:nvSpPr>
          <p:cNvPr id="9" name="Google Shape;135;p12">
            <a:extLst>
              <a:ext uri="{FF2B5EF4-FFF2-40B4-BE49-F238E27FC236}">
                <a16:creationId xmlns:a16="http://schemas.microsoft.com/office/drawing/2014/main" id="{1E2E3E12-C736-4500-A7AF-27F4E6533601}"/>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Tree>
    <p:extLst>
      <p:ext uri="{BB962C8B-B14F-4D97-AF65-F5344CB8AC3E}">
        <p14:creationId xmlns:p14="http://schemas.microsoft.com/office/powerpoint/2010/main" val="202384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255079" y="1897350"/>
            <a:ext cx="6888921"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3</a:t>
            </a:r>
            <a:endParaRPr sz="9600" b="1" dirty="0">
              <a:latin typeface="Encode Sans Semi Condensed"/>
              <a:ea typeface="Encode Sans Semi Condensed"/>
              <a:cs typeface="Encode Sans Semi Condensed"/>
              <a:sym typeface="Encode Sans Semi Condensed"/>
            </a:endParaRPr>
          </a:p>
        </p:txBody>
      </p:sp>
      <p:sp>
        <p:nvSpPr>
          <p:cNvPr id="4" name="Google Shape;135;p12">
            <a:extLst>
              <a:ext uri="{FF2B5EF4-FFF2-40B4-BE49-F238E27FC236}">
                <a16:creationId xmlns:a16="http://schemas.microsoft.com/office/drawing/2014/main" id="{ED8C82FA-021F-4415-9888-5EA4512FD7E7}"/>
              </a:ext>
            </a:extLst>
          </p:cNvPr>
          <p:cNvSpPr txBox="1">
            <a:spLocks/>
          </p:cNvSpPr>
          <p:nvPr/>
        </p:nvSpPr>
        <p:spPr>
          <a:xfrm>
            <a:off x="8543950" y="4612325"/>
            <a:ext cx="485400" cy="531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10827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PROBLEM STATMENT</a:t>
            </a:r>
            <a:endParaRPr sz="3600" b="1" dirty="0">
              <a:effectLst>
                <a:outerShdw blurRad="38100" dist="38100" dir="2700000" algn="tl">
                  <a:srgbClr val="000000">
                    <a:alpha val="43137"/>
                  </a:srgbClr>
                </a:outerShdw>
              </a:effectLst>
              <a:latin typeface="Comic Sans MS" panose="030F0702030302020204" pitchFamily="66" charset="0"/>
            </a:endParaRPr>
          </a:p>
        </p:txBody>
      </p:sp>
      <p:sp>
        <p:nvSpPr>
          <p:cNvPr id="8" name="TextBox 7">
            <a:extLst>
              <a:ext uri="{FF2B5EF4-FFF2-40B4-BE49-F238E27FC236}">
                <a16:creationId xmlns:a16="http://schemas.microsoft.com/office/drawing/2014/main" id="{AFF7FB84-1D79-4F15-B9B7-8B8E9895639A}"/>
              </a:ext>
            </a:extLst>
          </p:cNvPr>
          <p:cNvSpPr txBox="1"/>
          <p:nvPr/>
        </p:nvSpPr>
        <p:spPr>
          <a:xfrm>
            <a:off x="546410" y="1561171"/>
            <a:ext cx="7761249" cy="212385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Speech impaired people use hand signs and gestures to communicate. Normal people face difficulty in understanding their language. Hence there is a need of a system which recognizes the different signs, gestures and conveys the information to the normal people. It bridges the gap between physically challenged people and normal people.</a:t>
            </a:r>
            <a:endParaRPr kumimoji="0" lang="en-IN" sz="180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endParaRPr>
          </a:p>
        </p:txBody>
      </p:sp>
      <p:sp>
        <p:nvSpPr>
          <p:cNvPr id="5" name="Google Shape;135;p12">
            <a:extLst>
              <a:ext uri="{FF2B5EF4-FFF2-40B4-BE49-F238E27FC236}">
                <a16:creationId xmlns:a16="http://schemas.microsoft.com/office/drawing/2014/main" id="{B71BBAB2-8C69-4833-82A0-1DEE73B26527}"/>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dirty="0"/>
          </a:p>
        </p:txBody>
      </p:sp>
    </p:spTree>
    <p:extLst>
      <p:ext uri="{BB962C8B-B14F-4D97-AF65-F5344CB8AC3E}">
        <p14:creationId xmlns:p14="http://schemas.microsoft.com/office/powerpoint/2010/main" val="214060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55801" y="1897350"/>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OBJECTIVES</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4</a:t>
            </a:r>
            <a:endParaRPr sz="9600" b="1" dirty="0">
              <a:latin typeface="Encode Sans Semi Condensed"/>
              <a:ea typeface="Encode Sans Semi Condensed"/>
              <a:cs typeface="Encode Sans Semi Condensed"/>
              <a:sym typeface="Encode Sans Semi Condensed"/>
            </a:endParaRPr>
          </a:p>
        </p:txBody>
      </p:sp>
      <p:sp>
        <p:nvSpPr>
          <p:cNvPr id="4" name="Google Shape;135;p12">
            <a:extLst>
              <a:ext uri="{FF2B5EF4-FFF2-40B4-BE49-F238E27FC236}">
                <a16:creationId xmlns:a16="http://schemas.microsoft.com/office/drawing/2014/main" id="{ED8C82FA-021F-4415-9888-5EA4512FD7E7}"/>
              </a:ext>
            </a:extLst>
          </p:cNvPr>
          <p:cNvSpPr txBox="1">
            <a:spLocks/>
          </p:cNvSpPr>
          <p:nvPr/>
        </p:nvSpPr>
        <p:spPr>
          <a:xfrm>
            <a:off x="8543950" y="4612325"/>
            <a:ext cx="485400" cy="531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13</a:t>
            </a:fld>
            <a:endParaRPr lang="en" dirty="0"/>
          </a:p>
        </p:txBody>
      </p:sp>
    </p:spTree>
    <p:extLst>
      <p:ext uri="{BB962C8B-B14F-4D97-AF65-F5344CB8AC3E}">
        <p14:creationId xmlns:p14="http://schemas.microsoft.com/office/powerpoint/2010/main" val="199600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OBJECTIVES</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8" name="TextBox 7">
            <a:extLst>
              <a:ext uri="{FF2B5EF4-FFF2-40B4-BE49-F238E27FC236}">
                <a16:creationId xmlns:a16="http://schemas.microsoft.com/office/drawing/2014/main" id="{AFF7FB84-1D79-4F15-B9B7-8B8E9895639A}"/>
              </a:ext>
            </a:extLst>
          </p:cNvPr>
          <p:cNvSpPr txBox="1"/>
          <p:nvPr/>
        </p:nvSpPr>
        <p:spPr>
          <a:xfrm>
            <a:off x="546411" y="1561171"/>
            <a:ext cx="7248291" cy="1798185"/>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1900" b="0"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To read and analyze the hand gestures.</a:t>
            </a:r>
          </a:p>
          <a:p>
            <a:pPr marL="342900" marR="0" lvl="0" indent="-34290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1900" b="0"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Extract different features from hand gesture. </a:t>
            </a:r>
          </a:p>
          <a:p>
            <a:pPr marL="342900" marR="0" lvl="0" indent="-34290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1900" b="0"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To train the machine using convolution neural network. </a:t>
            </a:r>
          </a:p>
          <a:p>
            <a:pPr marL="342900" marR="0" lvl="0" indent="-34290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1900" b="0"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To provide the accurate output label. </a:t>
            </a:r>
          </a:p>
        </p:txBody>
      </p:sp>
      <p:pic>
        <p:nvPicPr>
          <p:cNvPr id="2" name="Picture 1">
            <a:extLst>
              <a:ext uri="{FF2B5EF4-FFF2-40B4-BE49-F238E27FC236}">
                <a16:creationId xmlns:a16="http://schemas.microsoft.com/office/drawing/2014/main" id="{DF56B7A3-AB3F-4DE5-A720-5AA076E9BEF8}"/>
              </a:ext>
            </a:extLst>
          </p:cNvPr>
          <p:cNvPicPr>
            <a:picLocks noChangeAspect="1"/>
          </p:cNvPicPr>
          <p:nvPr/>
        </p:nvPicPr>
        <p:blipFill>
          <a:blip r:embed="rId3"/>
          <a:stretch>
            <a:fillRect/>
          </a:stretch>
        </p:blipFill>
        <p:spPr>
          <a:xfrm>
            <a:off x="5605309" y="3068081"/>
            <a:ext cx="2635441" cy="1848742"/>
          </a:xfrm>
          <a:prstGeom prst="rect">
            <a:avLst/>
          </a:prstGeom>
        </p:spPr>
      </p:pic>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388243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66953" y="1148576"/>
            <a:ext cx="5104725" cy="22037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SOFTWARE AND HARDWARE REQUIREMENTS</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5</a:t>
            </a:r>
            <a:endParaRPr sz="9600" b="1" dirty="0">
              <a:latin typeface="Encode Sans Semi Condensed"/>
              <a:ea typeface="Encode Sans Semi Condensed"/>
              <a:cs typeface="Encode Sans Semi Condensed"/>
              <a:sym typeface="Encode Sans Semi Condensed"/>
            </a:endParaRPr>
          </a:p>
        </p:txBody>
      </p:sp>
      <p:sp>
        <p:nvSpPr>
          <p:cNvPr id="4" name="Google Shape;135;p12">
            <a:extLst>
              <a:ext uri="{FF2B5EF4-FFF2-40B4-BE49-F238E27FC236}">
                <a16:creationId xmlns:a16="http://schemas.microsoft.com/office/drawing/2014/main" id="{ED8C82FA-021F-4415-9888-5EA4512FD7E7}"/>
              </a:ext>
            </a:extLst>
          </p:cNvPr>
          <p:cNvSpPr txBox="1">
            <a:spLocks/>
          </p:cNvSpPr>
          <p:nvPr/>
        </p:nvSpPr>
        <p:spPr>
          <a:xfrm>
            <a:off x="8543950" y="4612325"/>
            <a:ext cx="485400" cy="531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1659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399585" y="359816"/>
            <a:ext cx="7395117"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2400" b="1" dirty="0">
                <a:effectLst>
                  <a:outerShdw blurRad="38100" dist="38100" dir="2700000" algn="tl">
                    <a:srgbClr val="000000">
                      <a:alpha val="43137"/>
                    </a:srgbClr>
                  </a:outerShdw>
                </a:effectLst>
                <a:latin typeface="Comic Sans MS" panose="030F0702030302020204" pitchFamily="66" charset="0"/>
              </a:rPr>
              <a:t>SOFTWARE AND HARDWARE REQUIREMENTS</a:t>
            </a:r>
            <a:endParaRPr sz="2800" b="1" dirty="0">
              <a:effectLst>
                <a:outerShdw blurRad="38100" dist="38100" dir="2700000" algn="tl">
                  <a:srgbClr val="000000">
                    <a:alpha val="43137"/>
                  </a:srgbClr>
                </a:outerShdw>
              </a:effectLst>
              <a:latin typeface="Comic Sans MS" panose="030F0702030302020204" pitchFamily="66" charset="0"/>
            </a:endParaRPr>
          </a:p>
        </p:txBody>
      </p:sp>
      <p:sp>
        <p:nvSpPr>
          <p:cNvPr id="8" name="TextBox 7">
            <a:extLst>
              <a:ext uri="{FF2B5EF4-FFF2-40B4-BE49-F238E27FC236}">
                <a16:creationId xmlns:a16="http://schemas.microsoft.com/office/drawing/2014/main" id="{AFF7FB84-1D79-4F15-B9B7-8B8E9895639A}"/>
              </a:ext>
            </a:extLst>
          </p:cNvPr>
          <p:cNvSpPr txBox="1"/>
          <p:nvPr/>
        </p:nvSpPr>
        <p:spPr>
          <a:xfrm>
            <a:off x="635621" y="1416204"/>
            <a:ext cx="7248291" cy="502958"/>
          </a:xfrm>
          <a:prstGeom prst="rect">
            <a:avLst/>
          </a:prstGeom>
          <a:noFill/>
        </p:spPr>
        <p:txBody>
          <a:bodyPr wrap="square">
            <a:spAutoFit/>
          </a:bodyPr>
          <a:lstStyle/>
          <a:p>
            <a:pPr marR="0" lvl="0" algn="ctr" defTabSz="914400" rtl="0" eaLnBrk="1" fontAlgn="auto" latinLnBrk="0" hangingPunct="1">
              <a:lnSpc>
                <a:spcPct val="150000"/>
              </a:lnSpc>
              <a:spcBef>
                <a:spcPts val="0"/>
              </a:spcBef>
              <a:spcAft>
                <a:spcPts val="0"/>
              </a:spcAft>
              <a:buClr>
                <a:srgbClr val="000000"/>
              </a:buClr>
              <a:buSzTx/>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MINIMUM SOFTWARE REQUIREMENTS</a:t>
            </a: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TextBox 6">
            <a:extLst>
              <a:ext uri="{FF2B5EF4-FFF2-40B4-BE49-F238E27FC236}">
                <a16:creationId xmlns:a16="http://schemas.microsoft.com/office/drawing/2014/main" id="{D077B87D-B27E-4C52-8210-59B0CFF7EBE4}"/>
              </a:ext>
            </a:extLst>
          </p:cNvPr>
          <p:cNvSpPr txBox="1"/>
          <p:nvPr/>
        </p:nvSpPr>
        <p:spPr>
          <a:xfrm>
            <a:off x="635621" y="2079750"/>
            <a:ext cx="7069872" cy="1659429"/>
          </a:xfrm>
          <a:prstGeom prst="rect">
            <a:avLst/>
          </a:prstGeom>
          <a:noFill/>
        </p:spPr>
        <p:txBody>
          <a:bodyPr wrap="square">
            <a:spAutoFit/>
          </a:bodyPr>
          <a:lstStyle/>
          <a:p>
            <a:pPr lvl="0" algn="just">
              <a:lnSpc>
                <a:spcPct val="150000"/>
              </a:lnSpc>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Operating System         </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Microsoft Windows 7</a:t>
            </a:r>
          </a:p>
          <a:p>
            <a:pPr lvl="0" algn="just">
              <a:lnSpc>
                <a:spcPct val="150000"/>
              </a:lnSpc>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Programming Language    </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Python 3.6</a:t>
            </a:r>
          </a:p>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Software</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 Anaconda</a:t>
            </a:r>
          </a:p>
          <a:p>
            <a:pPr lvl="0" algn="just">
              <a:lnSpc>
                <a:spcPct val="107000"/>
              </a:lnSpc>
              <a:spcAft>
                <a:spcPts val="800"/>
              </a:spcAft>
            </a:pPr>
            <a:endParaRPr lang="en-IN" dirty="0">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601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399585" y="359816"/>
            <a:ext cx="7395117"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2400" b="1" dirty="0">
                <a:effectLst>
                  <a:outerShdw blurRad="38100" dist="38100" dir="2700000" algn="tl">
                    <a:srgbClr val="000000">
                      <a:alpha val="43137"/>
                    </a:srgbClr>
                  </a:outerShdw>
                </a:effectLst>
                <a:latin typeface="Comic Sans MS" panose="030F0702030302020204" pitchFamily="66" charset="0"/>
              </a:rPr>
              <a:t>SOFTWARE AND HARDWARE REQUIREMENTS</a:t>
            </a:r>
            <a:endParaRPr sz="2800" b="1" dirty="0">
              <a:effectLst>
                <a:outerShdw blurRad="38100" dist="38100" dir="2700000" algn="tl">
                  <a:srgbClr val="000000">
                    <a:alpha val="43137"/>
                  </a:srgbClr>
                </a:outerShdw>
              </a:effectLst>
              <a:latin typeface="Comic Sans MS" panose="030F0702030302020204" pitchFamily="66" charset="0"/>
            </a:endParaRPr>
          </a:p>
        </p:txBody>
      </p:sp>
      <p:sp>
        <p:nvSpPr>
          <p:cNvPr id="8" name="TextBox 7">
            <a:extLst>
              <a:ext uri="{FF2B5EF4-FFF2-40B4-BE49-F238E27FC236}">
                <a16:creationId xmlns:a16="http://schemas.microsoft.com/office/drawing/2014/main" id="{AFF7FB84-1D79-4F15-B9B7-8B8E9895639A}"/>
              </a:ext>
            </a:extLst>
          </p:cNvPr>
          <p:cNvSpPr txBox="1"/>
          <p:nvPr/>
        </p:nvSpPr>
        <p:spPr>
          <a:xfrm>
            <a:off x="1137426" y="1255616"/>
            <a:ext cx="7248291" cy="502958"/>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ea typeface="Calibri" panose="020F0502020204030204" pitchFamily="34" charset="0"/>
                <a:cs typeface="Arial"/>
                <a:sym typeface="Arial"/>
              </a:rPr>
              <a:t>MINIMUM HARDWARE REQUIREMENTS</a:t>
            </a: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6" name="TextBox 5">
            <a:extLst>
              <a:ext uri="{FF2B5EF4-FFF2-40B4-BE49-F238E27FC236}">
                <a16:creationId xmlns:a16="http://schemas.microsoft.com/office/drawing/2014/main" id="{712D258B-2A74-4593-B41B-C79D0E1B3261}"/>
              </a:ext>
            </a:extLst>
          </p:cNvPr>
          <p:cNvSpPr txBox="1"/>
          <p:nvPr/>
        </p:nvSpPr>
        <p:spPr>
          <a:xfrm>
            <a:off x="880946" y="1758574"/>
            <a:ext cx="4572000" cy="2534220"/>
          </a:xfrm>
          <a:prstGeom prst="rect">
            <a:avLst/>
          </a:prstGeom>
          <a:noFill/>
        </p:spPr>
        <p:txBody>
          <a:bodyPr wrap="square">
            <a:spAutoFit/>
          </a:bodyPr>
          <a:lstStyle/>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Camera</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 3MP </a:t>
            </a:r>
          </a:p>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RAM</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 4GB</a:t>
            </a:r>
          </a:p>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Processor</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 Intel dual core i3 </a:t>
            </a:r>
          </a:p>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Processor Speed </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1.0GHz</a:t>
            </a:r>
          </a:p>
          <a:p>
            <a:pPr lvl="0" algn="just">
              <a:lnSpc>
                <a:spcPct val="150000"/>
              </a:lnSpc>
              <a:spcAft>
                <a:spcPts val="800"/>
              </a:spcAft>
            </a:pPr>
            <a:r>
              <a:rPr lang="en-IN" sz="1800" b="1" dirty="0">
                <a:effectLst/>
                <a:latin typeface="Comic Sans MS" panose="030F0702030302020204" pitchFamily="66" charset="0"/>
                <a:ea typeface="Calibri" panose="020F0502020204030204" pitchFamily="34" charset="0"/>
                <a:cs typeface="Times New Roman" panose="02020603050405020304" pitchFamily="18" charset="0"/>
              </a:rPr>
              <a:t>Hard disk</a:t>
            </a:r>
            <a:r>
              <a:rPr lang="en-IN" sz="1800" dirty="0">
                <a:effectLst/>
                <a:latin typeface="Comic Sans MS" panose="030F0702030302020204" pitchFamily="66" charset="0"/>
                <a:ea typeface="Calibri" panose="020F0502020204030204" pitchFamily="34" charset="0"/>
                <a:cs typeface="Times New Roman" panose="02020603050405020304" pitchFamily="18" charset="0"/>
              </a:rPr>
              <a:t>	: 20 GB</a:t>
            </a:r>
          </a:p>
        </p:txBody>
      </p:sp>
    </p:spTree>
    <p:extLst>
      <p:ext uri="{BB962C8B-B14F-4D97-AF65-F5344CB8AC3E}">
        <p14:creationId xmlns:p14="http://schemas.microsoft.com/office/powerpoint/2010/main" val="121285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55801" y="1897350"/>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DESIGN</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6</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261055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D809924D-8757-494A-A618-42AB0FF2C896}"/>
              </a:ext>
            </a:extLst>
          </p:cNvPr>
          <p:cNvPicPr>
            <a:picLocks noChangeAspect="1"/>
          </p:cNvPicPr>
          <p:nvPr/>
        </p:nvPicPr>
        <p:blipFill rotWithShape="1">
          <a:blip r:embed="rId3"/>
          <a:srcRect t="5203"/>
          <a:stretch/>
        </p:blipFill>
        <p:spPr>
          <a:xfrm>
            <a:off x="467839" y="1144104"/>
            <a:ext cx="8318811" cy="3887883"/>
          </a:xfrm>
          <a:prstGeom prst="rect">
            <a:avLst/>
          </a:prstGeom>
        </p:spPr>
      </p:pic>
      <p:sp>
        <p:nvSpPr>
          <p:cNvPr id="131" name="Google Shape;131;p12"/>
          <p:cNvSpPr txBox="1">
            <a:spLocks noGrp="1"/>
          </p:cNvSpPr>
          <p:nvPr>
            <p:ph type="title"/>
          </p:nvPr>
        </p:nvSpPr>
        <p:spPr>
          <a:xfrm>
            <a:off x="467839" y="520334"/>
            <a:ext cx="7395117"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000" b="1" dirty="0">
                <a:effectLst>
                  <a:outerShdw blurRad="38100" dist="38100" dir="2700000" algn="tl">
                    <a:srgbClr val="000000">
                      <a:alpha val="43137"/>
                    </a:srgbClr>
                  </a:outerShdw>
                </a:effectLst>
                <a:latin typeface="Comic Sans MS" panose="030F0702030302020204" pitchFamily="66" charset="0"/>
              </a:rPr>
              <a:t>DESIGN - SYSTEM ARHITECTURE</a:t>
            </a:r>
            <a:br>
              <a:rPr lang="en-IN" sz="3000" b="1" dirty="0">
                <a:effectLst>
                  <a:outerShdw blurRad="38100" dist="38100" dir="2700000" algn="tl">
                    <a:srgbClr val="000000">
                      <a:alpha val="43137"/>
                    </a:srgbClr>
                  </a:outerShdw>
                </a:effectLst>
                <a:latin typeface="Comic Sans MS" panose="030F0702030302020204" pitchFamily="66" charset="0"/>
              </a:rPr>
            </a:br>
            <a:endParaRPr sz="3000"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Tree>
    <p:extLst>
      <p:ext uri="{BB962C8B-B14F-4D97-AF65-F5344CB8AC3E}">
        <p14:creationId xmlns:p14="http://schemas.microsoft.com/office/powerpoint/2010/main" val="220913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Comic Sans MS" panose="030F0702030302020204" pitchFamily="66" charset="0"/>
              </a:rPr>
              <a:t>ISE Vision and Mission</a:t>
            </a:r>
            <a:endParaRPr sz="2800" b="1" dirty="0">
              <a:latin typeface="Comic Sans MS" panose="030F0702030302020204" pitchFamily="66" charset="0"/>
            </a:endParaRPr>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ea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200" b="1" i="0" u="none" strike="noStrike" kern="0" cap="none" spc="0" normalizeH="0" baseline="0" noProof="0">
              <a:ln>
                <a:noFill/>
              </a:ln>
              <a:solidFill>
                <a:srgbClr val="FFFFFF"/>
              </a:solidFill>
              <a:effectLst/>
              <a:uLnTx/>
              <a:uFillTx/>
              <a:latin typeface="Roboto Condensed"/>
              <a:ea typeface="Roboto Condensed"/>
              <a:sym typeface="Roboto Condensed"/>
            </a:endParaRPr>
          </a:p>
        </p:txBody>
      </p:sp>
      <p:sp>
        <p:nvSpPr>
          <p:cNvPr id="2" name="TextBox 1">
            <a:extLst>
              <a:ext uri="{FF2B5EF4-FFF2-40B4-BE49-F238E27FC236}">
                <a16:creationId xmlns:a16="http://schemas.microsoft.com/office/drawing/2014/main" id="{5E59E7E0-4188-4790-BC00-E0EFC7808F71}"/>
              </a:ext>
            </a:extLst>
          </p:cNvPr>
          <p:cNvSpPr txBox="1"/>
          <p:nvPr/>
        </p:nvSpPr>
        <p:spPr>
          <a:xfrm>
            <a:off x="387310" y="1467556"/>
            <a:ext cx="7142379" cy="3049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8FC2349-5525-493E-8EC2-EB89FA85E9EC}"/>
              </a:ext>
            </a:extLst>
          </p:cNvPr>
          <p:cNvPicPr>
            <a:picLocks noChangeAspect="1"/>
          </p:cNvPicPr>
          <p:nvPr/>
        </p:nvPicPr>
        <p:blipFill rotWithShape="1">
          <a:blip r:embed="rId3"/>
          <a:srcRect t="7633"/>
          <a:stretch/>
        </p:blipFill>
        <p:spPr>
          <a:xfrm>
            <a:off x="5797085" y="1530042"/>
            <a:ext cx="3213590" cy="2834800"/>
          </a:xfrm>
          <a:prstGeom prst="rect">
            <a:avLst/>
          </a:prstGeom>
          <a:effectLst>
            <a:outerShdw blurRad="50800" dist="38100" dir="16200000" rotWithShape="0">
              <a:prstClr val="black">
                <a:alpha val="40000"/>
              </a:prstClr>
            </a:outerShdw>
          </a:effectLst>
        </p:spPr>
      </p:pic>
      <p:sp>
        <p:nvSpPr>
          <p:cNvPr id="24" name="TextBox 23">
            <a:extLst>
              <a:ext uri="{FF2B5EF4-FFF2-40B4-BE49-F238E27FC236}">
                <a16:creationId xmlns:a16="http://schemas.microsoft.com/office/drawing/2014/main" id="{3F4D8A77-0F5B-4CA9-AE59-34E61D3F8DD4}"/>
              </a:ext>
            </a:extLst>
          </p:cNvPr>
          <p:cNvSpPr txBox="1"/>
          <p:nvPr/>
        </p:nvSpPr>
        <p:spPr>
          <a:xfrm>
            <a:off x="219491" y="1530042"/>
            <a:ext cx="5544915" cy="3570401"/>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haroni" panose="02010803020104030203" pitchFamily="2" charset="-79"/>
                <a:sym typeface="Arial"/>
              </a:rPr>
              <a:t>Vision</a:t>
            </a:r>
            <a:endParaRPr kumimoji="0" lang="en-US" sz="14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haroni" panose="02010803020104030203" pitchFamily="2" charset="-79"/>
              <a:sym typeface="Arial"/>
            </a:endParaRPr>
          </a:p>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To evolve as an Excellent Technological Education Center of Information Science and Engineering to create competitive &amp; responsible engineering professionals for the advancement of society.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haroni" panose="02010803020104030203" pitchFamily="2" charset="-79"/>
                <a:sym typeface="Arial"/>
              </a:rPr>
              <a:t>Mission</a:t>
            </a:r>
            <a:r>
              <a:rPr kumimoji="0" lang="en-US" sz="14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rial"/>
                <a:sym typeface="Arial"/>
              </a:rPr>
              <a:t> </a:t>
            </a:r>
          </a:p>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2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M1 </a:t>
            </a:r>
            <a:r>
              <a:rPr kumimoji="0" lang="en-US" sz="12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 To provide Application Specific training and Practical experience for developing Quality Engineers in Information Science and Engineering. </a:t>
            </a:r>
          </a:p>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2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M2</a:t>
            </a:r>
            <a:r>
              <a:rPr kumimoji="0" lang="en-US" sz="12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 : To Inculcate Creative Skills in students to become Competent in the field of information science and Engineering. </a:t>
            </a:r>
          </a:p>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2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M3</a:t>
            </a:r>
            <a:r>
              <a:rPr kumimoji="0" lang="en-US" sz="12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 : To Inculcate Professional, Social and Ethical values in student to perform better in diverse environment.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27FCF864-C1F5-4D90-96E9-72AD24692973}"/>
              </a:ext>
            </a:extLst>
          </p:cNvPr>
          <p:cNvSpPr txBox="1"/>
          <p:nvPr/>
        </p:nvSpPr>
        <p:spPr>
          <a:xfrm>
            <a:off x="186812" y="4854222"/>
            <a:ext cx="190163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20/04/2022</a:t>
            </a:r>
            <a:endParaRPr kumimoji="0" lang="en-IN" sz="11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endParaRPr>
          </a:p>
        </p:txBody>
      </p:sp>
    </p:spTree>
    <p:extLst>
      <p:ext uri="{BB962C8B-B14F-4D97-AF65-F5344CB8AC3E}">
        <p14:creationId xmlns:p14="http://schemas.microsoft.com/office/powerpoint/2010/main" val="274775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467839" y="520334"/>
            <a:ext cx="7395117"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3000" b="1" dirty="0">
                <a:effectLst>
                  <a:outerShdw blurRad="38100" dist="38100" dir="2700000" algn="tl">
                    <a:srgbClr val="000000">
                      <a:alpha val="43137"/>
                    </a:srgbClr>
                  </a:outerShdw>
                </a:effectLst>
                <a:latin typeface="Comic Sans MS" panose="030F0702030302020204" pitchFamily="66" charset="0"/>
              </a:rPr>
              <a:t>DESIGN – CNN MODEL</a:t>
            </a:r>
            <a:br>
              <a:rPr lang="en-IN" sz="3000" b="1" dirty="0">
                <a:effectLst>
                  <a:outerShdw blurRad="38100" dist="38100" dir="2700000" algn="tl">
                    <a:srgbClr val="000000">
                      <a:alpha val="43137"/>
                    </a:srgbClr>
                  </a:outerShdw>
                </a:effectLst>
                <a:latin typeface="Comic Sans MS" panose="030F0702030302020204" pitchFamily="66" charset="0"/>
              </a:rPr>
            </a:br>
            <a:endParaRPr sz="3000"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2" name="Picture 1">
            <a:extLst>
              <a:ext uri="{FF2B5EF4-FFF2-40B4-BE49-F238E27FC236}">
                <a16:creationId xmlns:a16="http://schemas.microsoft.com/office/drawing/2014/main" id="{2AA1A83A-6875-4343-B1C7-0CFF392C634A}"/>
              </a:ext>
            </a:extLst>
          </p:cNvPr>
          <p:cNvPicPr>
            <a:picLocks noChangeAspect="1"/>
          </p:cNvPicPr>
          <p:nvPr/>
        </p:nvPicPr>
        <p:blipFill>
          <a:blip r:embed="rId3"/>
          <a:stretch>
            <a:fillRect/>
          </a:stretch>
        </p:blipFill>
        <p:spPr>
          <a:xfrm>
            <a:off x="236040" y="1271652"/>
            <a:ext cx="8440121" cy="3768700"/>
          </a:xfrm>
          <a:prstGeom prst="rect">
            <a:avLst/>
          </a:prstGeom>
        </p:spPr>
      </p:pic>
    </p:spTree>
    <p:extLst>
      <p:ext uri="{BB962C8B-B14F-4D97-AF65-F5344CB8AC3E}">
        <p14:creationId xmlns:p14="http://schemas.microsoft.com/office/powerpoint/2010/main" val="229394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55801" y="1897350"/>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FLOW DIAGRAM</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7</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351468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FLOW DIAGRAM</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3" name="Picture 2">
            <a:extLst>
              <a:ext uri="{FF2B5EF4-FFF2-40B4-BE49-F238E27FC236}">
                <a16:creationId xmlns:a16="http://schemas.microsoft.com/office/drawing/2014/main" id="{9CD14C8D-CC70-4B59-8DB1-38D393F0F718}"/>
              </a:ext>
            </a:extLst>
          </p:cNvPr>
          <p:cNvPicPr>
            <a:picLocks noChangeAspect="1"/>
          </p:cNvPicPr>
          <p:nvPr/>
        </p:nvPicPr>
        <p:blipFill>
          <a:blip r:embed="rId3"/>
          <a:stretch>
            <a:fillRect/>
          </a:stretch>
        </p:blipFill>
        <p:spPr>
          <a:xfrm>
            <a:off x="1531629" y="1204228"/>
            <a:ext cx="6080742" cy="3939097"/>
          </a:xfrm>
          <a:prstGeom prst="rect">
            <a:avLst/>
          </a:prstGeom>
        </p:spPr>
      </p:pic>
    </p:spTree>
    <p:extLst>
      <p:ext uri="{BB962C8B-B14F-4D97-AF65-F5344CB8AC3E}">
        <p14:creationId xmlns:p14="http://schemas.microsoft.com/office/powerpoint/2010/main" val="22828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310834" y="1897350"/>
            <a:ext cx="6465175"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SEQUENCE DIAGRAM</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8</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225901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SEQUENCE DIAGRAM</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4" name="Picture 3">
            <a:extLst>
              <a:ext uri="{FF2B5EF4-FFF2-40B4-BE49-F238E27FC236}">
                <a16:creationId xmlns:a16="http://schemas.microsoft.com/office/drawing/2014/main" id="{0061415D-C00C-4D23-95C0-18B0A0060BF6}"/>
              </a:ext>
            </a:extLst>
          </p:cNvPr>
          <p:cNvPicPr>
            <a:picLocks noChangeAspect="1"/>
          </p:cNvPicPr>
          <p:nvPr/>
        </p:nvPicPr>
        <p:blipFill rotWithShape="1">
          <a:blip r:embed="rId3"/>
          <a:srcRect b="5213"/>
          <a:stretch/>
        </p:blipFill>
        <p:spPr>
          <a:xfrm>
            <a:off x="1003610" y="1170775"/>
            <a:ext cx="7315200" cy="3900314"/>
          </a:xfrm>
          <a:prstGeom prst="rect">
            <a:avLst/>
          </a:prstGeom>
        </p:spPr>
      </p:pic>
    </p:spTree>
    <p:extLst>
      <p:ext uri="{BB962C8B-B14F-4D97-AF65-F5344CB8AC3E}">
        <p14:creationId xmlns:p14="http://schemas.microsoft.com/office/powerpoint/2010/main" val="29528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310834" y="1897350"/>
            <a:ext cx="6465175"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USE CASE DIAGRAM</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9</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172610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08428"/>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USE CASE DIAGRAM</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3" name="Picture 2">
            <a:extLst>
              <a:ext uri="{FF2B5EF4-FFF2-40B4-BE49-F238E27FC236}">
                <a16:creationId xmlns:a16="http://schemas.microsoft.com/office/drawing/2014/main" id="{22EA8246-CFDD-4C99-B689-E9718B0F9449}"/>
              </a:ext>
            </a:extLst>
          </p:cNvPr>
          <p:cNvPicPr>
            <a:picLocks noChangeAspect="1"/>
          </p:cNvPicPr>
          <p:nvPr/>
        </p:nvPicPr>
        <p:blipFill rotWithShape="1">
          <a:blip r:embed="rId3"/>
          <a:srcRect l="2465" t="8022" r="11882"/>
          <a:stretch/>
        </p:blipFill>
        <p:spPr>
          <a:xfrm>
            <a:off x="1193180" y="1204228"/>
            <a:ext cx="6133172" cy="3939273"/>
          </a:xfrm>
          <a:prstGeom prst="rect">
            <a:avLst/>
          </a:prstGeom>
        </p:spPr>
      </p:pic>
    </p:spTree>
    <p:extLst>
      <p:ext uri="{BB962C8B-B14F-4D97-AF65-F5344CB8AC3E}">
        <p14:creationId xmlns:p14="http://schemas.microsoft.com/office/powerpoint/2010/main" val="385311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310834" y="1897350"/>
            <a:ext cx="6465175"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IMPLEMENTATION</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10</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43347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8" name="Content Placeholder 2">
            <a:extLst>
              <a:ext uri="{FF2B5EF4-FFF2-40B4-BE49-F238E27FC236}">
                <a16:creationId xmlns:a16="http://schemas.microsoft.com/office/drawing/2014/main" id="{311B86FA-5A4B-41CD-A958-B6F70BEF67A0}"/>
              </a:ext>
            </a:extLst>
          </p:cNvPr>
          <p:cNvSpPr txBox="1">
            <a:spLocks/>
          </p:cNvSpPr>
          <p:nvPr/>
        </p:nvSpPr>
        <p:spPr>
          <a:xfrm>
            <a:off x="2553999" y="1268574"/>
            <a:ext cx="3630705" cy="64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Comic Sans MS" panose="030F0702030302020204" pitchFamily="66" charset="0"/>
              </a:rPr>
              <a:t>Software Tools Used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400" b="0" i="0" u="none" strike="noStrike" kern="1200" cap="none" spc="0" normalizeH="0" baseline="0" noProof="0" dirty="0">
              <a:ln>
                <a:noFill/>
              </a:ln>
              <a:solidFill>
                <a:sysClr val="windowText" lastClr="000000"/>
              </a:solidFill>
              <a:effectLst/>
              <a:uLnTx/>
              <a:uFillTx/>
              <a:latin typeface="Comic Sans MS" panose="030F0702030302020204" pitchFamily="66" charset="0"/>
            </a:endParaRPr>
          </a:p>
        </p:txBody>
      </p:sp>
      <p:pic>
        <p:nvPicPr>
          <p:cNvPr id="2" name="Picture 1">
            <a:extLst>
              <a:ext uri="{FF2B5EF4-FFF2-40B4-BE49-F238E27FC236}">
                <a16:creationId xmlns:a16="http://schemas.microsoft.com/office/drawing/2014/main" id="{481AB83A-7DC2-4369-A75C-4D9CC5452B14}"/>
              </a:ext>
            </a:extLst>
          </p:cNvPr>
          <p:cNvPicPr>
            <a:picLocks noChangeAspect="1"/>
          </p:cNvPicPr>
          <p:nvPr/>
        </p:nvPicPr>
        <p:blipFill rotWithShape="1">
          <a:blip r:embed="rId3"/>
          <a:srcRect t="8996" b="6859"/>
          <a:stretch/>
        </p:blipFill>
        <p:spPr>
          <a:xfrm>
            <a:off x="1092819" y="1957805"/>
            <a:ext cx="6553067" cy="3087682"/>
          </a:xfrm>
          <a:prstGeom prst="rect">
            <a:avLst/>
          </a:prstGeom>
        </p:spPr>
      </p:pic>
    </p:spTree>
    <p:extLst>
      <p:ext uri="{BB962C8B-B14F-4D97-AF65-F5344CB8AC3E}">
        <p14:creationId xmlns:p14="http://schemas.microsoft.com/office/powerpoint/2010/main" val="2720003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8" name="Content Placeholder 2">
            <a:extLst>
              <a:ext uri="{FF2B5EF4-FFF2-40B4-BE49-F238E27FC236}">
                <a16:creationId xmlns:a16="http://schemas.microsoft.com/office/drawing/2014/main" id="{311B86FA-5A4B-41CD-A958-B6F70BEF67A0}"/>
              </a:ext>
            </a:extLst>
          </p:cNvPr>
          <p:cNvSpPr txBox="1">
            <a:spLocks/>
          </p:cNvSpPr>
          <p:nvPr/>
        </p:nvSpPr>
        <p:spPr>
          <a:xfrm>
            <a:off x="2756647" y="1226530"/>
            <a:ext cx="3630705" cy="64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Implementation Details</a:t>
            </a:r>
            <a:endParaRPr kumimoji="0" lang="en-IN" sz="24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endParaRPr>
          </a:p>
        </p:txBody>
      </p:sp>
      <p:sp>
        <p:nvSpPr>
          <p:cNvPr id="9" name="Content Placeholder 2">
            <a:extLst>
              <a:ext uri="{FF2B5EF4-FFF2-40B4-BE49-F238E27FC236}">
                <a16:creationId xmlns:a16="http://schemas.microsoft.com/office/drawing/2014/main" id="{C84917D6-7138-44CD-8755-458A4CE22A56}"/>
              </a:ext>
            </a:extLst>
          </p:cNvPr>
          <p:cNvSpPr txBox="1">
            <a:spLocks/>
          </p:cNvSpPr>
          <p:nvPr/>
        </p:nvSpPr>
        <p:spPr>
          <a:xfrm>
            <a:off x="284948" y="1594727"/>
            <a:ext cx="8624875" cy="28628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1" fontAlgn="auto" latinLnBrk="0" hangingPunct="1">
              <a:lnSpc>
                <a:spcPct val="100000"/>
              </a:lnSpc>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The purpose of this project is to construct a model to output the recognized sign.</a:t>
            </a:r>
            <a:endParaRPr kumimoji="0" lang="en-IN" sz="1900" b="0" i="0" u="none" strike="noStrike" kern="1200" cap="none" spc="0" normalizeH="0" baseline="0" noProof="0" dirty="0">
              <a:ln>
                <a:noFill/>
              </a:ln>
              <a:solidFill>
                <a:sysClr val="windowText" lastClr="000000"/>
              </a:solidFill>
              <a:effectLst/>
              <a:uLnTx/>
              <a:uFillTx/>
              <a:latin typeface="Comic Sans MS" panose="030F0702030302020204" pitchFamily="66" charset="0"/>
            </a:endParaRPr>
          </a:p>
          <a:p>
            <a:pPr marR="0" lvl="0" algn="just" defTabSz="914400" rtl="0" eaLnBrk="1" fontAlgn="auto" latinLnBrk="0" hangingPunct="1">
              <a:lnSpc>
                <a:spcPct val="100000"/>
              </a:lnSpc>
              <a:spcBef>
                <a:spcPts val="1000"/>
              </a:spcBef>
              <a:spcAft>
                <a:spcPts val="0"/>
              </a:spcAft>
              <a:buClrTx/>
              <a:buSzTx/>
              <a:buFont typeface="Wingdings" panose="05000000000000000000" pitchFamily="2" charset="2"/>
              <a:buChar char="Ø"/>
              <a:tabLst/>
              <a:defRPr/>
            </a:pPr>
            <a:r>
              <a:rPr kumimoji="0" lang="en-IN"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Dataset: The Dataset is collected from the Kaggle datasets which consists American sign images of English alphabets. </a:t>
            </a:r>
          </a:p>
          <a:p>
            <a:pPr marR="0" lvl="0" algn="just" defTabSz="914400" rtl="0" eaLnBrk="1" fontAlgn="auto" latinLnBrk="0" hangingPunct="1">
              <a:lnSpc>
                <a:spcPct val="100000"/>
              </a:lnSpc>
              <a:spcBef>
                <a:spcPts val="1000"/>
              </a:spcBef>
              <a:spcAft>
                <a:spcPts val="0"/>
              </a:spcAft>
              <a:buClrTx/>
              <a:buSzTx/>
              <a:buFont typeface="Wingdings" panose="05000000000000000000" pitchFamily="2" charset="2"/>
              <a:buChar char="Ø"/>
              <a:tabLst/>
              <a:defRPr/>
            </a:pPr>
            <a:r>
              <a:rPr kumimoji="0" lang="en-IN"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The following steps are included to build the model.</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	1. Building CNN model</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	2. Preprocessing</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	3. Training</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rPr>
              <a:t>	4. Saving the model</a:t>
            </a:r>
          </a:p>
        </p:txBody>
      </p:sp>
      <p:pic>
        <p:nvPicPr>
          <p:cNvPr id="4" name="Picture 3">
            <a:extLst>
              <a:ext uri="{FF2B5EF4-FFF2-40B4-BE49-F238E27FC236}">
                <a16:creationId xmlns:a16="http://schemas.microsoft.com/office/drawing/2014/main" id="{5BB2BFE7-012E-4B97-9CF5-3DF0BD9CC9B9}"/>
              </a:ext>
            </a:extLst>
          </p:cNvPr>
          <p:cNvPicPr>
            <a:picLocks noChangeAspect="1"/>
          </p:cNvPicPr>
          <p:nvPr/>
        </p:nvPicPr>
        <p:blipFill rotWithShape="1">
          <a:blip r:embed="rId3"/>
          <a:srcRect r="6673"/>
          <a:stretch/>
        </p:blipFill>
        <p:spPr>
          <a:xfrm>
            <a:off x="6578206" y="3102170"/>
            <a:ext cx="1794923" cy="1708749"/>
          </a:xfrm>
          <a:prstGeom prst="rect">
            <a:avLst/>
          </a:prstGeom>
        </p:spPr>
      </p:pic>
    </p:spTree>
    <p:extLst>
      <p:ext uri="{BB962C8B-B14F-4D97-AF65-F5344CB8AC3E}">
        <p14:creationId xmlns:p14="http://schemas.microsoft.com/office/powerpoint/2010/main" val="61130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51C7-7595-4FC8-8D39-5F79D825D111}"/>
              </a:ext>
            </a:extLst>
          </p:cNvPr>
          <p:cNvSpPr>
            <a:spLocks noGrp="1"/>
          </p:cNvSpPr>
          <p:nvPr>
            <p:ph type="title"/>
          </p:nvPr>
        </p:nvSpPr>
        <p:spPr/>
        <p:txBody>
          <a:bodyPr/>
          <a:lstStyle/>
          <a:p>
            <a:r>
              <a:rPr lang="en-US" sz="3600" b="1" dirty="0">
                <a:latin typeface="Comic Sans MS" panose="030F0702030302020204" pitchFamily="66" charset="0"/>
              </a:rPr>
              <a:t>PEOs and PSOs</a:t>
            </a:r>
            <a:endParaRPr lang="en-IN" sz="3600" b="1" dirty="0">
              <a:latin typeface="Comic Sans MS" panose="030F0702030302020204" pitchFamily="66" charset="0"/>
            </a:endParaRPr>
          </a:p>
        </p:txBody>
      </p:sp>
      <p:sp>
        <p:nvSpPr>
          <p:cNvPr id="4" name="Slide Number Placeholder 3">
            <a:extLst>
              <a:ext uri="{FF2B5EF4-FFF2-40B4-BE49-F238E27FC236}">
                <a16:creationId xmlns:a16="http://schemas.microsoft.com/office/drawing/2014/main" id="{1590DCF5-640D-40C3-8CD7-993E09439F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smtClean="0">
                <a:ln>
                  <a:noFill/>
                </a:ln>
                <a:solidFill>
                  <a:srgbClr val="FFFFFF"/>
                </a:solidFill>
                <a:effectLst/>
                <a:uLnTx/>
                <a:uFillTx/>
                <a:latin typeface="Roboto Condensed"/>
                <a:ea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200" b="1" i="0" u="none" strike="noStrike" kern="0" cap="none" spc="0" normalizeH="0" baseline="0" noProof="0">
              <a:ln>
                <a:noFill/>
              </a:ln>
              <a:solidFill>
                <a:srgbClr val="FFFFFF"/>
              </a:solidFill>
              <a:effectLst/>
              <a:uLnTx/>
              <a:uFillTx/>
              <a:latin typeface="Roboto Condensed"/>
              <a:ea typeface="Roboto Condensed"/>
              <a:sym typeface="Roboto Condensed"/>
            </a:endParaRPr>
          </a:p>
        </p:txBody>
      </p:sp>
      <p:sp>
        <p:nvSpPr>
          <p:cNvPr id="6" name="TextBox 5">
            <a:extLst>
              <a:ext uri="{FF2B5EF4-FFF2-40B4-BE49-F238E27FC236}">
                <a16:creationId xmlns:a16="http://schemas.microsoft.com/office/drawing/2014/main" id="{FCE127D2-DB27-40D7-A432-696BFEC49792}"/>
              </a:ext>
            </a:extLst>
          </p:cNvPr>
          <p:cNvSpPr txBox="1"/>
          <p:nvPr/>
        </p:nvSpPr>
        <p:spPr>
          <a:xfrm>
            <a:off x="186812" y="1519783"/>
            <a:ext cx="6146181" cy="333443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haroni" panose="02010803020104030203" pitchFamily="2" charset="-79"/>
                <a:sym typeface="Arial"/>
              </a:rPr>
              <a:t>Program Educational Objectives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To develop graduates who are proficient to solve wide range of computing related problems.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To prepare graduates who have the necessary skills required for Higher Education and Entrepreneurship. </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To prepare graduates who have the ability to engage in Lifelong Learning. </a:t>
            </a:r>
          </a:p>
          <a:p>
            <a:pPr marL="0" marR="0" lvl="0" indent="0" algn="just" defTabSz="914400" rtl="0" eaLnBrk="1" fontAlgn="auto" latinLnBrk="0" hangingPunct="1">
              <a:lnSpc>
                <a:spcPct val="15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00000"/>
                </a:solidFill>
                <a:effectLst/>
                <a:uLnTx/>
                <a:uFillTx/>
                <a:latin typeface="Comic Sans MS" panose="030F0702030302020204" pitchFamily="66" charset="0"/>
                <a:ea typeface="+mn-ea"/>
                <a:cs typeface="Aharoni" panose="02010803020104030203" pitchFamily="2" charset="-79"/>
                <a:sym typeface="Arial"/>
              </a:rPr>
              <a:t>Program Specific Outcomes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Capable to design, develop &amp; test the IT Solutions in real time. </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rPr>
              <a:t>Competent to apply knowledge to manage &amp; monitor IT resources</a:t>
            </a:r>
            <a:endParaRPr kumimoji="0" lang="en-IN" sz="1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EA05BAE5-2E17-4436-9848-27F19B402762}"/>
              </a:ext>
            </a:extLst>
          </p:cNvPr>
          <p:cNvPicPr>
            <a:picLocks noChangeAspect="1"/>
          </p:cNvPicPr>
          <p:nvPr/>
        </p:nvPicPr>
        <p:blipFill>
          <a:blip r:embed="rId2"/>
          <a:stretch>
            <a:fillRect/>
          </a:stretch>
        </p:blipFill>
        <p:spPr>
          <a:xfrm>
            <a:off x="6332993" y="1338569"/>
            <a:ext cx="2709408" cy="3316185"/>
          </a:xfrm>
          <a:prstGeom prst="rect">
            <a:avLst/>
          </a:prstGeom>
          <a:effectLst>
            <a:outerShdw blurRad="50800" dist="38100" dir="16200000" rotWithShape="0">
              <a:prstClr val="black">
                <a:alpha val="40000"/>
              </a:prstClr>
            </a:outerShdw>
          </a:effectLst>
        </p:spPr>
      </p:pic>
      <p:sp>
        <p:nvSpPr>
          <p:cNvPr id="9" name="TextBox 8">
            <a:extLst>
              <a:ext uri="{FF2B5EF4-FFF2-40B4-BE49-F238E27FC236}">
                <a16:creationId xmlns:a16="http://schemas.microsoft.com/office/drawing/2014/main" id="{224437CB-2D36-423F-8889-606B9570AC3B}"/>
              </a:ext>
            </a:extLst>
          </p:cNvPr>
          <p:cNvSpPr txBox="1"/>
          <p:nvPr/>
        </p:nvSpPr>
        <p:spPr>
          <a:xfrm>
            <a:off x="186812" y="4854222"/>
            <a:ext cx="190163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20/04/2022</a:t>
            </a:r>
            <a:endParaRPr kumimoji="0" lang="en-IN" sz="11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endParaRPr>
          </a:p>
        </p:txBody>
      </p:sp>
    </p:spTree>
    <p:extLst>
      <p:ext uri="{BB962C8B-B14F-4D97-AF65-F5344CB8AC3E}">
        <p14:creationId xmlns:p14="http://schemas.microsoft.com/office/powerpoint/2010/main" val="4126810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8" name="Content Placeholder 2">
            <a:extLst>
              <a:ext uri="{FF2B5EF4-FFF2-40B4-BE49-F238E27FC236}">
                <a16:creationId xmlns:a16="http://schemas.microsoft.com/office/drawing/2014/main" id="{311B86FA-5A4B-41CD-A958-B6F70BEF67A0}"/>
              </a:ext>
            </a:extLst>
          </p:cNvPr>
          <p:cNvSpPr txBox="1">
            <a:spLocks/>
          </p:cNvSpPr>
          <p:nvPr/>
        </p:nvSpPr>
        <p:spPr>
          <a:xfrm>
            <a:off x="2756647" y="1226530"/>
            <a:ext cx="3630705" cy="64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1. Building CNN Model</a:t>
            </a:r>
          </a:p>
        </p:txBody>
      </p:sp>
      <p:sp>
        <p:nvSpPr>
          <p:cNvPr id="9" name="Content Placeholder 2">
            <a:extLst>
              <a:ext uri="{FF2B5EF4-FFF2-40B4-BE49-F238E27FC236}">
                <a16:creationId xmlns:a16="http://schemas.microsoft.com/office/drawing/2014/main" id="{C84917D6-7138-44CD-8755-458A4CE22A56}"/>
              </a:ext>
            </a:extLst>
          </p:cNvPr>
          <p:cNvSpPr txBox="1">
            <a:spLocks/>
          </p:cNvSpPr>
          <p:nvPr/>
        </p:nvSpPr>
        <p:spPr>
          <a:xfrm>
            <a:off x="206380" y="1670768"/>
            <a:ext cx="8479911" cy="28628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None/>
              <a:tabLst/>
              <a:defRPr/>
            </a:pP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ea typeface="+mn-ea"/>
                <a:cs typeface="+mn-cs"/>
                <a:sym typeface="Arial"/>
              </a:rPr>
              <a:t>classifier.compile</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(optimizer = </a:t>
            </a: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ea typeface="+mn-ea"/>
                <a:cs typeface="+mn-cs"/>
                <a:sym typeface="Arial"/>
              </a:rPr>
              <a:t>optimizers.SGD</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a:t>
            </a: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ea typeface="+mn-ea"/>
                <a:cs typeface="+mn-cs"/>
                <a:sym typeface="Arial"/>
              </a:rPr>
              <a:t>lr</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 = 0.01), loss = '</a:t>
            </a: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ea typeface="+mn-ea"/>
                <a:cs typeface="+mn-cs"/>
                <a:sym typeface="Arial"/>
              </a:rPr>
              <a:t>categorical_crossentropy</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 metrics = ['accuracy’])</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endParaRPr>
          </a:p>
        </p:txBody>
      </p:sp>
      <p:sp>
        <p:nvSpPr>
          <p:cNvPr id="10" name="TextBox 9">
            <a:extLst>
              <a:ext uri="{FF2B5EF4-FFF2-40B4-BE49-F238E27FC236}">
                <a16:creationId xmlns:a16="http://schemas.microsoft.com/office/drawing/2014/main" id="{4D6B744E-1DBD-4834-9A38-290325384162}"/>
              </a:ext>
            </a:extLst>
          </p:cNvPr>
          <p:cNvSpPr txBox="1"/>
          <p:nvPr/>
        </p:nvSpPr>
        <p:spPr>
          <a:xfrm>
            <a:off x="2107325" y="2678814"/>
            <a:ext cx="4572000" cy="461665"/>
          </a:xfrm>
          <a:prstGeom prst="rect">
            <a:avLst/>
          </a:prstGeom>
          <a:noFill/>
        </p:spPr>
        <p:txBody>
          <a:bodyPr wrap="square">
            <a:spAutoFit/>
          </a:bodyPr>
          <a:lstStyle/>
          <a:p>
            <a:pPr algn="ctr"/>
            <a:r>
              <a:rPr lang="en-IN" sz="2400" dirty="0">
                <a:latin typeface="Comic Sans MS" panose="030F0702030302020204" pitchFamily="66" charset="0"/>
              </a:rPr>
              <a:t>2. Pre-processing Data</a:t>
            </a:r>
          </a:p>
        </p:txBody>
      </p:sp>
      <p:sp>
        <p:nvSpPr>
          <p:cNvPr id="11" name="TextBox 10">
            <a:extLst>
              <a:ext uri="{FF2B5EF4-FFF2-40B4-BE49-F238E27FC236}">
                <a16:creationId xmlns:a16="http://schemas.microsoft.com/office/drawing/2014/main" id="{95064382-5B1E-41D9-9D6A-22EB2EA80E0A}"/>
              </a:ext>
            </a:extLst>
          </p:cNvPr>
          <p:cNvSpPr txBox="1"/>
          <p:nvPr/>
        </p:nvSpPr>
        <p:spPr>
          <a:xfrm>
            <a:off x="359136" y="3068044"/>
            <a:ext cx="8673353" cy="1708353"/>
          </a:xfrm>
          <a:prstGeom prst="rect">
            <a:avLst/>
          </a:prstGeom>
          <a:noFill/>
        </p:spPr>
        <p:txBody>
          <a:bodyPr wrap="square">
            <a:spAutoFit/>
          </a:bodyPr>
          <a:lstStyle/>
          <a:p>
            <a:pPr>
              <a:lnSpc>
                <a:spcPct val="150000"/>
              </a:lnSpc>
            </a:pPr>
            <a:r>
              <a:rPr lang="en-IN" sz="1800" dirty="0">
                <a:latin typeface="Comic Sans MS" panose="030F0702030302020204" pitchFamily="66" charset="0"/>
              </a:rPr>
              <a:t>from </a:t>
            </a:r>
            <a:r>
              <a:rPr lang="en-IN" sz="1800" dirty="0" err="1">
                <a:latin typeface="Comic Sans MS" panose="030F0702030302020204" pitchFamily="66" charset="0"/>
              </a:rPr>
              <a:t>keras.preprocessing.image</a:t>
            </a:r>
            <a:r>
              <a:rPr lang="en-IN" sz="1800" dirty="0">
                <a:latin typeface="Comic Sans MS" panose="030F0702030302020204" pitchFamily="66" charset="0"/>
              </a:rPr>
              <a:t> import </a:t>
            </a:r>
            <a:r>
              <a:rPr lang="en-IN" sz="1800" dirty="0" err="1">
                <a:latin typeface="Comic Sans MS" panose="030F0702030302020204" pitchFamily="66" charset="0"/>
              </a:rPr>
              <a:t>ImageDataGenerator</a:t>
            </a:r>
            <a:r>
              <a:rPr lang="en-IN" sz="1800" dirty="0">
                <a:latin typeface="Comic Sans MS" panose="030F0702030302020204" pitchFamily="66" charset="0"/>
              </a:rPr>
              <a:t> </a:t>
            </a:r>
            <a:r>
              <a:rPr lang="en-IN" sz="1800" dirty="0" err="1">
                <a:latin typeface="Comic Sans MS" panose="030F0702030302020204" pitchFamily="66" charset="0"/>
              </a:rPr>
              <a:t>train_datagen</a:t>
            </a:r>
            <a:r>
              <a:rPr lang="en-IN" sz="1800" dirty="0">
                <a:latin typeface="Comic Sans MS" panose="030F0702030302020204" pitchFamily="66" charset="0"/>
              </a:rPr>
              <a:t> = </a:t>
            </a:r>
            <a:r>
              <a:rPr lang="en-IN" sz="1800" dirty="0" err="1">
                <a:latin typeface="Comic Sans MS" panose="030F0702030302020204" pitchFamily="66" charset="0"/>
              </a:rPr>
              <a:t>ImageDataGenerator</a:t>
            </a:r>
            <a:r>
              <a:rPr lang="en-IN" sz="1800" dirty="0">
                <a:latin typeface="Comic Sans MS" panose="030F0702030302020204" pitchFamily="66" charset="0"/>
              </a:rPr>
              <a:t>(  rescale=1./255,        </a:t>
            </a:r>
            <a:r>
              <a:rPr lang="en-IN" sz="1800" dirty="0" err="1">
                <a:latin typeface="Comic Sans MS" panose="030F0702030302020204" pitchFamily="66" charset="0"/>
              </a:rPr>
              <a:t>shear_range</a:t>
            </a:r>
            <a:r>
              <a:rPr lang="en-IN" sz="1800" dirty="0">
                <a:latin typeface="Comic Sans MS" panose="030F0702030302020204" pitchFamily="66" charset="0"/>
              </a:rPr>
              <a:t>=0.2,        </a:t>
            </a:r>
            <a:r>
              <a:rPr lang="en-IN" sz="1800" dirty="0" err="1">
                <a:latin typeface="Comic Sans MS" panose="030F0702030302020204" pitchFamily="66" charset="0"/>
              </a:rPr>
              <a:t>zoom_range</a:t>
            </a:r>
            <a:r>
              <a:rPr lang="en-IN" sz="1800" dirty="0">
                <a:latin typeface="Comic Sans MS" panose="030F0702030302020204" pitchFamily="66" charset="0"/>
              </a:rPr>
              <a:t>=0.2,        </a:t>
            </a:r>
            <a:r>
              <a:rPr lang="en-IN" sz="1800" dirty="0" err="1">
                <a:latin typeface="Comic Sans MS" panose="030F0702030302020204" pitchFamily="66" charset="0"/>
              </a:rPr>
              <a:t>horizontal_flip</a:t>
            </a:r>
            <a:r>
              <a:rPr lang="en-IN" sz="1800" dirty="0">
                <a:latin typeface="Comic Sans MS" panose="030F0702030302020204" pitchFamily="66" charset="0"/>
              </a:rPr>
              <a:t>=True)</a:t>
            </a:r>
            <a:r>
              <a:rPr lang="en-IN" sz="1800" dirty="0" err="1">
                <a:latin typeface="Comic Sans MS" panose="030F0702030302020204" pitchFamily="66" charset="0"/>
              </a:rPr>
              <a:t>test_datagen</a:t>
            </a:r>
            <a:r>
              <a:rPr lang="en-IN" sz="1800" dirty="0">
                <a:latin typeface="Comic Sans MS" panose="030F0702030302020204" pitchFamily="66" charset="0"/>
              </a:rPr>
              <a:t> = </a:t>
            </a:r>
            <a:r>
              <a:rPr lang="en-IN" sz="1800" dirty="0" err="1">
                <a:latin typeface="Comic Sans MS" panose="030F0702030302020204" pitchFamily="66" charset="0"/>
              </a:rPr>
              <a:t>ImageDataGenerator</a:t>
            </a:r>
            <a:r>
              <a:rPr lang="en-IN" sz="1800" dirty="0">
                <a:latin typeface="Comic Sans MS" panose="030F0702030302020204" pitchFamily="66" charset="0"/>
              </a:rPr>
              <a:t>(rescale=1./255)</a:t>
            </a:r>
          </a:p>
        </p:txBody>
      </p:sp>
      <p:pic>
        <p:nvPicPr>
          <p:cNvPr id="6" name="Picture 5">
            <a:extLst>
              <a:ext uri="{FF2B5EF4-FFF2-40B4-BE49-F238E27FC236}">
                <a16:creationId xmlns:a16="http://schemas.microsoft.com/office/drawing/2014/main" id="{0807811B-C3E2-45E2-865B-4E4C0BBC6749}"/>
              </a:ext>
            </a:extLst>
          </p:cNvPr>
          <p:cNvPicPr>
            <a:picLocks noChangeAspect="1"/>
          </p:cNvPicPr>
          <p:nvPr/>
        </p:nvPicPr>
        <p:blipFill>
          <a:blip r:embed="rId3"/>
          <a:stretch>
            <a:fillRect/>
          </a:stretch>
        </p:blipFill>
        <p:spPr>
          <a:xfrm>
            <a:off x="7331572" y="3686500"/>
            <a:ext cx="1291309" cy="1291309"/>
          </a:xfrm>
          <a:prstGeom prst="rect">
            <a:avLst/>
          </a:prstGeom>
        </p:spPr>
      </p:pic>
    </p:spTree>
    <p:extLst>
      <p:ext uri="{BB962C8B-B14F-4D97-AF65-F5344CB8AC3E}">
        <p14:creationId xmlns:p14="http://schemas.microsoft.com/office/powerpoint/2010/main" val="2923946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8" name="Content Placeholder 2">
            <a:extLst>
              <a:ext uri="{FF2B5EF4-FFF2-40B4-BE49-F238E27FC236}">
                <a16:creationId xmlns:a16="http://schemas.microsoft.com/office/drawing/2014/main" id="{311B86FA-5A4B-41CD-A958-B6F70BEF67A0}"/>
              </a:ext>
            </a:extLst>
          </p:cNvPr>
          <p:cNvSpPr txBox="1">
            <a:spLocks/>
          </p:cNvSpPr>
          <p:nvPr/>
        </p:nvSpPr>
        <p:spPr>
          <a:xfrm>
            <a:off x="2756647" y="1226530"/>
            <a:ext cx="3630705" cy="64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sysClr val="windowText" lastClr="000000"/>
                </a:solidFill>
                <a:latin typeface="Comic Sans MS" panose="030F0702030302020204" pitchFamily="66" charset="0"/>
              </a:rPr>
              <a:t>3</a:t>
            </a: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 Training</a:t>
            </a:r>
          </a:p>
        </p:txBody>
      </p:sp>
      <p:sp>
        <p:nvSpPr>
          <p:cNvPr id="9" name="Content Placeholder 2">
            <a:extLst>
              <a:ext uri="{FF2B5EF4-FFF2-40B4-BE49-F238E27FC236}">
                <a16:creationId xmlns:a16="http://schemas.microsoft.com/office/drawing/2014/main" id="{C84917D6-7138-44CD-8755-458A4CE22A56}"/>
              </a:ext>
            </a:extLst>
          </p:cNvPr>
          <p:cNvSpPr txBox="1">
            <a:spLocks/>
          </p:cNvSpPr>
          <p:nvPr/>
        </p:nvSpPr>
        <p:spPr>
          <a:xfrm>
            <a:off x="384800" y="1749522"/>
            <a:ext cx="8937620" cy="28628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err="1">
                <a:solidFill>
                  <a:srgbClr val="000000"/>
                </a:solidFill>
                <a:latin typeface="Comic Sans MS" panose="030F0702030302020204" pitchFamily="66" charset="0"/>
              </a:rPr>
              <a:t>training_set</a:t>
            </a:r>
            <a:r>
              <a:rPr lang="en-US" sz="2000" dirty="0">
                <a:solidFill>
                  <a:srgbClr val="000000"/>
                </a:solidFill>
                <a:latin typeface="Comic Sans MS" panose="030F0702030302020204" pitchFamily="66" charset="0"/>
              </a:rPr>
              <a:t> = </a:t>
            </a:r>
            <a:r>
              <a:rPr lang="en-US" sz="2000" dirty="0" err="1">
                <a:solidFill>
                  <a:srgbClr val="000000"/>
                </a:solidFill>
                <a:latin typeface="Comic Sans MS" panose="030F0702030302020204" pitchFamily="66" charset="0"/>
              </a:rPr>
              <a:t>train_datagen.flow_from_directory</a:t>
            </a:r>
            <a:r>
              <a:rPr lang="en-US" sz="2000" dirty="0">
                <a:solidFill>
                  <a:srgbClr val="000000"/>
                </a:solidFill>
                <a:latin typeface="Comic Sans MS" panose="030F0702030302020204" pitchFamily="66" charset="0"/>
              </a:rPr>
              <a:t>(  'Dataset/</a:t>
            </a:r>
            <a:r>
              <a:rPr lang="en-US" sz="2000" dirty="0" err="1">
                <a:solidFill>
                  <a:srgbClr val="000000"/>
                </a:solidFill>
                <a:latin typeface="Comic Sans MS" panose="030F0702030302020204" pitchFamily="66" charset="0"/>
              </a:rPr>
              <a:t>training_set</a:t>
            </a:r>
            <a:r>
              <a:rPr lang="en-US" sz="2000" dirty="0">
                <a:solidFill>
                  <a:srgbClr val="000000"/>
                </a:solidFill>
                <a:latin typeface="Comic Sans MS" panose="030F0702030302020204" pitchFamily="66" charset="0"/>
              </a:rPr>
              <a:t>',        </a:t>
            </a:r>
            <a:r>
              <a:rPr lang="en-US" sz="2000" dirty="0" err="1">
                <a:solidFill>
                  <a:srgbClr val="000000"/>
                </a:solidFill>
                <a:latin typeface="Comic Sans MS" panose="030F0702030302020204" pitchFamily="66" charset="0"/>
              </a:rPr>
              <a:t>target_size</a:t>
            </a:r>
            <a:r>
              <a:rPr lang="en-US" sz="2000" dirty="0">
                <a:solidFill>
                  <a:srgbClr val="000000"/>
                </a:solidFill>
                <a:latin typeface="Comic Sans MS" panose="030F0702030302020204" pitchFamily="66" charset="0"/>
              </a:rPr>
              <a:t>=(64, 64), </a:t>
            </a:r>
            <a:r>
              <a:rPr lang="en-US" sz="2000" dirty="0" err="1">
                <a:solidFill>
                  <a:srgbClr val="000000"/>
                </a:solidFill>
                <a:latin typeface="Comic Sans MS" panose="030F0702030302020204" pitchFamily="66" charset="0"/>
              </a:rPr>
              <a:t>batch_size</a:t>
            </a:r>
            <a:r>
              <a:rPr lang="en-US" sz="2000" dirty="0">
                <a:solidFill>
                  <a:srgbClr val="000000"/>
                </a:solidFill>
                <a:latin typeface="Comic Sans MS" panose="030F0702030302020204" pitchFamily="66" charset="0"/>
              </a:rPr>
              <a:t>=32,        </a:t>
            </a:r>
            <a:r>
              <a:rPr lang="en-US" sz="2000" dirty="0" err="1">
                <a:solidFill>
                  <a:srgbClr val="000000"/>
                </a:solidFill>
                <a:latin typeface="Comic Sans MS" panose="030F0702030302020204" pitchFamily="66" charset="0"/>
              </a:rPr>
              <a:t>class_mode</a:t>
            </a:r>
            <a:r>
              <a:rPr lang="en-US" sz="2000" dirty="0">
                <a:solidFill>
                  <a:srgbClr val="000000"/>
                </a:solidFill>
                <a:latin typeface="Comic Sans MS" panose="030F0702030302020204" pitchFamily="66" charset="0"/>
              </a:rPr>
              <a:t>='categorical’)</a:t>
            </a:r>
          </a:p>
          <a:p>
            <a:pPr marL="0" indent="0">
              <a:lnSpc>
                <a:spcPct val="100000"/>
              </a:lnSpc>
              <a:buNone/>
            </a:pPr>
            <a:r>
              <a:rPr lang="en-US" sz="2000" dirty="0">
                <a:solidFill>
                  <a:srgbClr val="000000"/>
                </a:solidFill>
                <a:latin typeface="Comic Sans MS" panose="030F0702030302020204" pitchFamily="66" charset="0"/>
              </a:rPr>
              <a:t>model = </a:t>
            </a:r>
            <a:r>
              <a:rPr lang="en-US" sz="2000" dirty="0" err="1">
                <a:solidFill>
                  <a:srgbClr val="000000"/>
                </a:solidFill>
                <a:latin typeface="Comic Sans MS" panose="030F0702030302020204" pitchFamily="66" charset="0"/>
              </a:rPr>
              <a:t>classifier.fit_generator</a:t>
            </a:r>
            <a:r>
              <a:rPr lang="en-US" sz="2000" dirty="0">
                <a:solidFill>
                  <a:srgbClr val="000000"/>
                </a:solidFill>
                <a:latin typeface="Comic Sans MS" panose="030F0702030302020204" pitchFamily="66" charset="0"/>
              </a:rPr>
              <a:t>( </a:t>
            </a:r>
            <a:r>
              <a:rPr lang="en-US" sz="2000" dirty="0" err="1">
                <a:solidFill>
                  <a:srgbClr val="000000"/>
                </a:solidFill>
                <a:latin typeface="Comic Sans MS" panose="030F0702030302020204" pitchFamily="66" charset="0"/>
              </a:rPr>
              <a:t>training_set</a:t>
            </a:r>
            <a:r>
              <a:rPr lang="en-US" sz="2000" dirty="0">
                <a:solidFill>
                  <a:srgbClr val="000000"/>
                </a:solidFill>
                <a:latin typeface="Comic Sans MS" panose="030F0702030302020204" pitchFamily="66" charset="0"/>
              </a:rPr>
              <a:t>,  </a:t>
            </a:r>
            <a:r>
              <a:rPr lang="en-US" sz="2000" dirty="0" err="1">
                <a:solidFill>
                  <a:srgbClr val="000000"/>
                </a:solidFill>
                <a:latin typeface="Comic Sans MS" panose="030F0702030302020204" pitchFamily="66" charset="0"/>
              </a:rPr>
              <a:t>steps_per_epoch</a:t>
            </a:r>
            <a:r>
              <a:rPr lang="en-US" sz="2000" dirty="0">
                <a:solidFill>
                  <a:srgbClr val="000000"/>
                </a:solidFill>
                <a:latin typeface="Comic Sans MS" panose="030F0702030302020204" pitchFamily="66" charset="0"/>
              </a:rPr>
              <a:t>=800,        epochs=25,  </a:t>
            </a:r>
            <a:r>
              <a:rPr lang="en-US" sz="2000" dirty="0" err="1">
                <a:solidFill>
                  <a:srgbClr val="000000"/>
                </a:solidFill>
                <a:latin typeface="Comic Sans MS" panose="030F0702030302020204" pitchFamily="66" charset="0"/>
              </a:rPr>
              <a:t>validation_data</a:t>
            </a:r>
            <a:r>
              <a:rPr lang="en-US" sz="2000" dirty="0">
                <a:solidFill>
                  <a:srgbClr val="000000"/>
                </a:solidFill>
                <a:latin typeface="Comic Sans MS" panose="030F0702030302020204" pitchFamily="66" charset="0"/>
              </a:rPr>
              <a:t> = </a:t>
            </a:r>
            <a:r>
              <a:rPr lang="en-US" sz="2000" dirty="0" err="1">
                <a:solidFill>
                  <a:srgbClr val="000000"/>
                </a:solidFill>
                <a:latin typeface="Comic Sans MS" panose="030F0702030302020204" pitchFamily="66" charset="0"/>
              </a:rPr>
              <a:t>test_set</a:t>
            </a:r>
            <a:r>
              <a:rPr lang="en-US" sz="2000" dirty="0">
                <a:solidFill>
                  <a:srgbClr val="000000"/>
                </a:solidFill>
                <a:latin typeface="Comic Sans MS" panose="030F0702030302020204" pitchFamily="66" charset="0"/>
              </a:rPr>
              <a:t>, </a:t>
            </a:r>
            <a:r>
              <a:rPr lang="en-US" sz="2000" dirty="0" err="1">
                <a:solidFill>
                  <a:srgbClr val="000000"/>
                </a:solidFill>
                <a:latin typeface="Comic Sans MS" panose="030F0702030302020204" pitchFamily="66" charset="0"/>
              </a:rPr>
              <a:t>validation_steps</a:t>
            </a:r>
            <a:r>
              <a:rPr lang="en-US" sz="2000" dirty="0">
                <a:solidFill>
                  <a:srgbClr val="000000"/>
                </a:solidFill>
                <a:latin typeface="Comic Sans MS" panose="030F0702030302020204" pitchFamily="66" charset="0"/>
              </a:rPr>
              <a:t> = 6500)</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9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sym typeface="Arial"/>
            </a:endParaRPr>
          </a:p>
        </p:txBody>
      </p:sp>
      <p:pic>
        <p:nvPicPr>
          <p:cNvPr id="2" name="Picture 1">
            <a:extLst>
              <a:ext uri="{FF2B5EF4-FFF2-40B4-BE49-F238E27FC236}">
                <a16:creationId xmlns:a16="http://schemas.microsoft.com/office/drawing/2014/main" id="{B4A54DAE-4385-4BCB-A808-D22CD8C3ED2C}"/>
              </a:ext>
            </a:extLst>
          </p:cNvPr>
          <p:cNvPicPr>
            <a:picLocks noChangeAspect="1"/>
          </p:cNvPicPr>
          <p:nvPr/>
        </p:nvPicPr>
        <p:blipFill>
          <a:blip r:embed="rId3"/>
          <a:stretch>
            <a:fillRect/>
          </a:stretch>
        </p:blipFill>
        <p:spPr>
          <a:xfrm>
            <a:off x="6939659" y="3496491"/>
            <a:ext cx="1340443" cy="1340443"/>
          </a:xfrm>
          <a:prstGeom prst="rect">
            <a:avLst/>
          </a:prstGeom>
        </p:spPr>
      </p:pic>
    </p:spTree>
    <p:extLst>
      <p:ext uri="{BB962C8B-B14F-4D97-AF65-F5344CB8AC3E}">
        <p14:creationId xmlns:p14="http://schemas.microsoft.com/office/powerpoint/2010/main" val="62118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8" name="Content Placeholder 2">
            <a:extLst>
              <a:ext uri="{FF2B5EF4-FFF2-40B4-BE49-F238E27FC236}">
                <a16:creationId xmlns:a16="http://schemas.microsoft.com/office/drawing/2014/main" id="{311B86FA-5A4B-41CD-A958-B6F70BEF67A0}"/>
              </a:ext>
            </a:extLst>
          </p:cNvPr>
          <p:cNvSpPr txBox="1">
            <a:spLocks/>
          </p:cNvSpPr>
          <p:nvPr/>
        </p:nvSpPr>
        <p:spPr>
          <a:xfrm>
            <a:off x="2756647" y="1469478"/>
            <a:ext cx="3630705" cy="647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solidFill>
                  <a:sysClr val="windowText" lastClr="000000"/>
                </a:solidFill>
                <a:latin typeface="Comic Sans MS" panose="030F0702030302020204" pitchFamily="66" charset="0"/>
              </a:rPr>
              <a:t>4</a:t>
            </a: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 Saving the model</a:t>
            </a:r>
          </a:p>
        </p:txBody>
      </p:sp>
      <p:sp>
        <p:nvSpPr>
          <p:cNvPr id="9" name="Content Placeholder 2">
            <a:extLst>
              <a:ext uri="{FF2B5EF4-FFF2-40B4-BE49-F238E27FC236}">
                <a16:creationId xmlns:a16="http://schemas.microsoft.com/office/drawing/2014/main" id="{C84917D6-7138-44CD-8755-458A4CE22A56}"/>
              </a:ext>
            </a:extLst>
          </p:cNvPr>
          <p:cNvSpPr txBox="1">
            <a:spLocks/>
          </p:cNvSpPr>
          <p:nvPr/>
        </p:nvSpPr>
        <p:spPr>
          <a:xfrm>
            <a:off x="1466468" y="2116664"/>
            <a:ext cx="4822820" cy="11163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Comic Sans MS" panose="030F0702030302020204" pitchFamily="66" charset="0"/>
              </a:rPr>
              <a:t>import h5py</a:t>
            </a:r>
          </a:p>
          <a:p>
            <a:pPr marL="0" indent="0">
              <a:buNone/>
            </a:pPr>
            <a:r>
              <a:rPr lang="en-US" sz="2000" dirty="0" err="1">
                <a:solidFill>
                  <a:srgbClr val="000000"/>
                </a:solidFill>
                <a:latin typeface="Comic Sans MS" panose="030F0702030302020204" pitchFamily="66" charset="0"/>
              </a:rPr>
              <a:t>classifier.save</a:t>
            </a:r>
            <a:r>
              <a:rPr lang="en-US" sz="2000" dirty="0">
                <a:solidFill>
                  <a:srgbClr val="000000"/>
                </a:solidFill>
                <a:latin typeface="Comic Sans MS" panose="030F0702030302020204" pitchFamily="66" charset="0"/>
              </a:rPr>
              <a:t>('Trained_model.h5')</a:t>
            </a:r>
          </a:p>
        </p:txBody>
      </p:sp>
      <p:pic>
        <p:nvPicPr>
          <p:cNvPr id="3" name="Picture 2">
            <a:extLst>
              <a:ext uri="{FF2B5EF4-FFF2-40B4-BE49-F238E27FC236}">
                <a16:creationId xmlns:a16="http://schemas.microsoft.com/office/drawing/2014/main" id="{D39C45E5-7016-4DD2-847C-C95284128037}"/>
              </a:ext>
            </a:extLst>
          </p:cNvPr>
          <p:cNvPicPr>
            <a:picLocks noChangeAspect="1"/>
          </p:cNvPicPr>
          <p:nvPr/>
        </p:nvPicPr>
        <p:blipFill>
          <a:blip r:embed="rId3"/>
          <a:stretch>
            <a:fillRect/>
          </a:stretch>
        </p:blipFill>
        <p:spPr>
          <a:xfrm>
            <a:off x="7110222" y="2116664"/>
            <a:ext cx="1676428" cy="1676428"/>
          </a:xfrm>
          <a:prstGeom prst="rect">
            <a:avLst/>
          </a:prstGeom>
        </p:spPr>
      </p:pic>
    </p:spTree>
    <p:extLst>
      <p:ext uri="{BB962C8B-B14F-4D97-AF65-F5344CB8AC3E}">
        <p14:creationId xmlns:p14="http://schemas.microsoft.com/office/powerpoint/2010/main" val="2097485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Content Placeholder 2">
            <a:extLst>
              <a:ext uri="{FF2B5EF4-FFF2-40B4-BE49-F238E27FC236}">
                <a16:creationId xmlns:a16="http://schemas.microsoft.com/office/drawing/2014/main" id="{0986A8F4-DE19-48AD-91C4-330CE6890917}"/>
              </a:ext>
            </a:extLst>
          </p:cNvPr>
          <p:cNvSpPr txBox="1">
            <a:spLocks/>
          </p:cNvSpPr>
          <p:nvPr/>
        </p:nvSpPr>
        <p:spPr>
          <a:xfrm>
            <a:off x="1217551" y="1252496"/>
            <a:ext cx="7811799" cy="53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Converting Colored image to Gaussian blur image</a:t>
            </a:r>
          </a:p>
        </p:txBody>
      </p:sp>
      <p:sp>
        <p:nvSpPr>
          <p:cNvPr id="10" name="TextBox 9">
            <a:extLst>
              <a:ext uri="{FF2B5EF4-FFF2-40B4-BE49-F238E27FC236}">
                <a16:creationId xmlns:a16="http://schemas.microsoft.com/office/drawing/2014/main" id="{0FF17742-B7D1-4E7A-A647-C8A608B33C67}"/>
              </a:ext>
            </a:extLst>
          </p:cNvPr>
          <p:cNvSpPr txBox="1"/>
          <p:nvPr/>
        </p:nvSpPr>
        <p:spPr>
          <a:xfrm>
            <a:off x="683406" y="1809463"/>
            <a:ext cx="7312018" cy="2734338"/>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Frame is taken from the image and value is returned from getting the camera frame, either true of false</a:t>
            </a:r>
          </a:p>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Resizing of image is done</a:t>
            </a:r>
          </a:p>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BGR is converted to RGB</a:t>
            </a:r>
          </a:p>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Rectangle is created using cv2. rectangle()</a:t>
            </a:r>
          </a:p>
        </p:txBody>
      </p:sp>
    </p:spTree>
    <p:extLst>
      <p:ext uri="{BB962C8B-B14F-4D97-AF65-F5344CB8AC3E}">
        <p14:creationId xmlns:p14="http://schemas.microsoft.com/office/powerpoint/2010/main" val="2445840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Content Placeholder 2">
            <a:extLst>
              <a:ext uri="{FF2B5EF4-FFF2-40B4-BE49-F238E27FC236}">
                <a16:creationId xmlns:a16="http://schemas.microsoft.com/office/drawing/2014/main" id="{0986A8F4-DE19-48AD-91C4-330CE6890917}"/>
              </a:ext>
            </a:extLst>
          </p:cNvPr>
          <p:cNvSpPr txBox="1">
            <a:spLocks/>
          </p:cNvSpPr>
          <p:nvPr/>
        </p:nvSpPr>
        <p:spPr>
          <a:xfrm>
            <a:off x="1217551" y="1252496"/>
            <a:ext cx="7811799" cy="53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rPr>
              <a:t>Converting Colored image to Gaussian blur image</a:t>
            </a:r>
          </a:p>
        </p:txBody>
      </p:sp>
      <p:sp>
        <p:nvSpPr>
          <p:cNvPr id="10" name="TextBox 9">
            <a:extLst>
              <a:ext uri="{FF2B5EF4-FFF2-40B4-BE49-F238E27FC236}">
                <a16:creationId xmlns:a16="http://schemas.microsoft.com/office/drawing/2014/main" id="{0FF17742-B7D1-4E7A-A647-C8A608B33C67}"/>
              </a:ext>
            </a:extLst>
          </p:cNvPr>
          <p:cNvSpPr txBox="1"/>
          <p:nvPr/>
        </p:nvSpPr>
        <p:spPr>
          <a:xfrm>
            <a:off x="504987" y="1783497"/>
            <a:ext cx="5059472" cy="2606098"/>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Image is converted to </a:t>
            </a:r>
            <a:r>
              <a:rPr kumimoji="0" lang="en-US" sz="2000" b="0" i="0" u="none" strike="noStrike" kern="1200" cap="none" spc="0" normalizeH="0" baseline="0" noProof="0" dirty="0" err="1">
                <a:ln>
                  <a:noFill/>
                </a:ln>
                <a:solidFill>
                  <a:sysClr val="windowText" lastClr="000000"/>
                </a:solidFill>
                <a:effectLst/>
                <a:uLnTx/>
                <a:uFillTx/>
                <a:latin typeface="Comic Sans MS" panose="030F0702030302020204" pitchFamily="66" charset="0"/>
                <a:cs typeface="Arial"/>
                <a:sym typeface="Arial"/>
              </a:rPr>
              <a:t>qimage</a:t>
            </a:r>
            <a:endParaRPr kumimoji="0" lang="en-US"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endParaRPr>
          </a:p>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err="1">
                <a:ln>
                  <a:noFill/>
                </a:ln>
                <a:solidFill>
                  <a:sysClr val="windowText" lastClr="000000"/>
                </a:solidFill>
                <a:effectLst/>
                <a:uLnTx/>
                <a:uFillTx/>
                <a:latin typeface="Comic Sans MS" panose="030F0702030302020204" pitchFamily="66" charset="0"/>
                <a:cs typeface="Arial"/>
                <a:sym typeface="Arial"/>
              </a:rPr>
              <a:t>Qimage</a:t>
            </a:r>
            <a:r>
              <a:rPr kumimoji="0" lang="en-US"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 is image representation that allows direct access to the pixel data</a:t>
            </a:r>
          </a:p>
          <a:p>
            <a:pPr marL="342900" marR="0" lvl="0" indent="-342900" algn="just"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err="1">
                <a:ln>
                  <a:noFill/>
                </a:ln>
                <a:solidFill>
                  <a:sysClr val="windowText" lastClr="000000"/>
                </a:solidFill>
                <a:effectLst/>
                <a:uLnTx/>
                <a:uFillTx/>
                <a:latin typeface="Comic Sans MS" panose="030F0702030302020204" pitchFamily="66" charset="0"/>
                <a:cs typeface="Arial"/>
                <a:sym typeface="Arial"/>
              </a:rPr>
              <a:t>QPixmap</a:t>
            </a:r>
            <a:r>
              <a:rPr kumimoji="0" lang="en-US" sz="20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 can be used to show an image in the window</a:t>
            </a:r>
          </a:p>
        </p:txBody>
      </p:sp>
      <p:pic>
        <p:nvPicPr>
          <p:cNvPr id="4" name="Picture 3">
            <a:extLst>
              <a:ext uri="{FF2B5EF4-FFF2-40B4-BE49-F238E27FC236}">
                <a16:creationId xmlns:a16="http://schemas.microsoft.com/office/drawing/2014/main" id="{54CAC362-0F4B-4938-A360-9777793BC0EE}"/>
              </a:ext>
            </a:extLst>
          </p:cNvPr>
          <p:cNvPicPr>
            <a:picLocks noChangeAspect="1"/>
          </p:cNvPicPr>
          <p:nvPr/>
        </p:nvPicPr>
        <p:blipFill>
          <a:blip r:embed="rId3"/>
          <a:stretch>
            <a:fillRect/>
          </a:stretch>
        </p:blipFill>
        <p:spPr>
          <a:xfrm>
            <a:off x="5481854" y="1925068"/>
            <a:ext cx="3464901" cy="2374888"/>
          </a:xfrm>
          <a:prstGeom prst="rect">
            <a:avLst/>
          </a:prstGeom>
        </p:spPr>
      </p:pic>
    </p:spTree>
    <p:extLst>
      <p:ext uri="{BB962C8B-B14F-4D97-AF65-F5344CB8AC3E}">
        <p14:creationId xmlns:p14="http://schemas.microsoft.com/office/powerpoint/2010/main" val="2159526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Content Placeholder 2">
            <a:extLst>
              <a:ext uri="{FF2B5EF4-FFF2-40B4-BE49-F238E27FC236}">
                <a16:creationId xmlns:a16="http://schemas.microsoft.com/office/drawing/2014/main" id="{0986A8F4-DE19-48AD-91C4-330CE6890917}"/>
              </a:ext>
            </a:extLst>
          </p:cNvPr>
          <p:cNvSpPr txBox="1">
            <a:spLocks/>
          </p:cNvSpPr>
          <p:nvPr/>
        </p:nvSpPr>
        <p:spPr>
          <a:xfrm>
            <a:off x="1332201" y="1220564"/>
            <a:ext cx="7811799" cy="53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Converting Colored image to Gaussian blur image</a:t>
            </a:r>
          </a:p>
        </p:txBody>
      </p:sp>
      <p:sp>
        <p:nvSpPr>
          <p:cNvPr id="10" name="TextBox 9">
            <a:extLst>
              <a:ext uri="{FF2B5EF4-FFF2-40B4-BE49-F238E27FC236}">
                <a16:creationId xmlns:a16="http://schemas.microsoft.com/office/drawing/2014/main" id="{0FF17742-B7D1-4E7A-A647-C8A608B33C67}"/>
              </a:ext>
            </a:extLst>
          </p:cNvPr>
          <p:cNvSpPr txBox="1"/>
          <p:nvPr/>
        </p:nvSpPr>
        <p:spPr>
          <a:xfrm>
            <a:off x="332465" y="1822354"/>
            <a:ext cx="5037168" cy="2652008"/>
          </a:xfrm>
          <a:prstGeom prst="rect">
            <a:avLst/>
          </a:prstGeom>
          <a:noFill/>
        </p:spPr>
        <p:txBody>
          <a:bodyPr wrap="square">
            <a:spAutoFit/>
          </a:bodyPr>
          <a:lstStyle/>
          <a:p>
            <a:pPr marL="342900" marR="0" lvl="0" indent="-342900" algn="just" defTabSz="914400" rtl="0" eaLnBrk="1" fontAlgn="auto" latinLnBrk="0" hangingPunct="1">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Trackbars are created by specifying value property</a:t>
            </a:r>
          </a:p>
          <a:p>
            <a:pPr marL="342900" marR="0" lvl="0" indent="-342900" algn="just" defTabSz="914400" rtl="0" eaLnBrk="1" fontAlgn="auto" latinLnBrk="0" hangingPunct="1">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Removal of blue background</a:t>
            </a:r>
          </a:p>
          <a:p>
            <a:pPr marL="342900" marR="0" lvl="0" indent="-342900" algn="just" defTabSz="914400" rtl="0" eaLnBrk="1" fontAlgn="auto" latinLnBrk="0" hangingPunct="1">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Converting </a:t>
            </a: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cs typeface="Arial"/>
                <a:sym typeface="Arial"/>
              </a:rPr>
              <a:t>bgr</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 image to </a:t>
            </a:r>
            <a:r>
              <a:rPr kumimoji="0" lang="en-US" sz="1900" b="0" i="0" u="none" strike="noStrike" kern="1200" cap="none" spc="0" normalizeH="0" baseline="0" noProof="0" dirty="0" err="1">
                <a:ln>
                  <a:noFill/>
                </a:ln>
                <a:solidFill>
                  <a:sysClr val="windowText" lastClr="000000"/>
                </a:solidFill>
                <a:effectLst/>
                <a:uLnTx/>
                <a:uFillTx/>
                <a:latin typeface="Comic Sans MS" panose="030F0702030302020204" pitchFamily="66" charset="0"/>
                <a:cs typeface="Arial"/>
                <a:sym typeface="Arial"/>
              </a:rPr>
              <a:t>hsv</a:t>
            </a: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 image</a:t>
            </a:r>
          </a:p>
          <a:p>
            <a:pPr marL="342900" marR="0" lvl="0" indent="-342900" algn="just" defTabSz="914400" rtl="0" eaLnBrk="1" fontAlgn="auto" latinLnBrk="0" hangingPunct="1">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Threshold the HSV image</a:t>
            </a:r>
          </a:p>
          <a:p>
            <a:pPr marL="342900" marR="0" lvl="0" indent="-342900" algn="just" defTabSz="914400" rtl="0" eaLnBrk="1" fontAlgn="auto" latinLnBrk="0" hangingPunct="1">
              <a:spcBef>
                <a:spcPts val="1000"/>
              </a:spcBef>
              <a:spcAft>
                <a:spcPts val="0"/>
              </a:spcAft>
              <a:buClrTx/>
              <a:buSzTx/>
              <a:buFont typeface="Wingdings" panose="05000000000000000000" pitchFamily="2" charset="2"/>
              <a:buChar char="Ø"/>
              <a:tabLst/>
              <a:defRPr/>
            </a:pPr>
            <a:r>
              <a:rPr kumimoji="0" lang="en-US" sz="1900" b="0" i="0" u="none" strike="noStrike" kern="1200" cap="none" spc="0" normalizeH="0" baseline="0" noProof="0" dirty="0">
                <a:ln>
                  <a:noFill/>
                </a:ln>
                <a:solidFill>
                  <a:sysClr val="windowText" lastClr="000000"/>
                </a:solidFill>
                <a:effectLst/>
                <a:uLnTx/>
                <a:uFillTx/>
                <a:latin typeface="Comic Sans MS" panose="030F0702030302020204" pitchFamily="66" charset="0"/>
                <a:cs typeface="Arial"/>
                <a:sym typeface="Arial"/>
              </a:rPr>
              <a:t>Denote the lower and upper boundary of the threshold region</a:t>
            </a:r>
          </a:p>
        </p:txBody>
      </p:sp>
      <p:pic>
        <p:nvPicPr>
          <p:cNvPr id="2" name="Picture 1">
            <a:extLst>
              <a:ext uri="{FF2B5EF4-FFF2-40B4-BE49-F238E27FC236}">
                <a16:creationId xmlns:a16="http://schemas.microsoft.com/office/drawing/2014/main" id="{5BE05315-2EDF-4F69-A169-76254940B6A8}"/>
              </a:ext>
            </a:extLst>
          </p:cNvPr>
          <p:cNvPicPr>
            <a:picLocks noChangeAspect="1"/>
          </p:cNvPicPr>
          <p:nvPr/>
        </p:nvPicPr>
        <p:blipFill rotWithShape="1">
          <a:blip r:embed="rId3"/>
          <a:srcRect l="2177"/>
          <a:stretch/>
        </p:blipFill>
        <p:spPr>
          <a:xfrm>
            <a:off x="5369633" y="1943060"/>
            <a:ext cx="3659717" cy="2047049"/>
          </a:xfrm>
          <a:prstGeom prst="rect">
            <a:avLst/>
          </a:prstGeom>
        </p:spPr>
      </p:pic>
    </p:spTree>
    <p:extLst>
      <p:ext uri="{BB962C8B-B14F-4D97-AF65-F5344CB8AC3E}">
        <p14:creationId xmlns:p14="http://schemas.microsoft.com/office/powerpoint/2010/main" val="2793380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Content Placeholder 2">
            <a:extLst>
              <a:ext uri="{FF2B5EF4-FFF2-40B4-BE49-F238E27FC236}">
                <a16:creationId xmlns:a16="http://schemas.microsoft.com/office/drawing/2014/main" id="{0986A8F4-DE19-48AD-91C4-330CE6890917}"/>
              </a:ext>
            </a:extLst>
          </p:cNvPr>
          <p:cNvSpPr txBox="1">
            <a:spLocks/>
          </p:cNvSpPr>
          <p:nvPr/>
        </p:nvSpPr>
        <p:spPr>
          <a:xfrm>
            <a:off x="2851049" y="1191304"/>
            <a:ext cx="3317858" cy="53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Prediction of Sign</a:t>
            </a:r>
          </a:p>
        </p:txBody>
      </p:sp>
      <p:sp>
        <p:nvSpPr>
          <p:cNvPr id="10" name="TextBox 9">
            <a:extLst>
              <a:ext uri="{FF2B5EF4-FFF2-40B4-BE49-F238E27FC236}">
                <a16:creationId xmlns:a16="http://schemas.microsoft.com/office/drawing/2014/main" id="{0FF17742-B7D1-4E7A-A647-C8A608B33C67}"/>
              </a:ext>
            </a:extLst>
          </p:cNvPr>
          <p:cNvSpPr txBox="1"/>
          <p:nvPr/>
        </p:nvSpPr>
        <p:spPr>
          <a:xfrm>
            <a:off x="300047" y="1456804"/>
            <a:ext cx="8543906" cy="2995948"/>
          </a:xfrm>
          <a:prstGeom prst="rect">
            <a:avLst/>
          </a:prstGeom>
          <a:noFill/>
        </p:spPr>
        <p:txBody>
          <a:bodyPr wrap="square">
            <a:spAutoFit/>
          </a:bodyPr>
          <a:lstStyle/>
          <a:p>
            <a:pPr marL="0" indent="0" algn="just">
              <a:lnSpc>
                <a:spcPct val="150000"/>
              </a:lnSpc>
              <a:buNone/>
            </a:pPr>
            <a:r>
              <a:rPr lang="en-IN" sz="2400" u="sng" dirty="0">
                <a:effectLst>
                  <a:outerShdw blurRad="38100" dist="38100" dir="2700000" algn="tl">
                    <a:srgbClr val="000000">
                      <a:alpha val="43137"/>
                    </a:srgbClr>
                  </a:outerShdw>
                </a:effectLst>
                <a:latin typeface="Comic Sans MS" panose="030F0702030302020204" pitchFamily="66" charset="0"/>
              </a:rPr>
              <a:t>SIFT Algorithm</a:t>
            </a:r>
            <a:r>
              <a:rPr lang="en-IN" sz="2400" dirty="0">
                <a:latin typeface="Comic Sans MS" panose="030F0702030302020204" pitchFamily="66" charset="0"/>
              </a:rPr>
              <a:t>:</a:t>
            </a:r>
          </a:p>
          <a:p>
            <a:pPr marL="0" indent="0" algn="just">
              <a:lnSpc>
                <a:spcPct val="150000"/>
              </a:lnSpc>
              <a:buNone/>
            </a:pPr>
            <a:r>
              <a:rPr lang="en-IN" sz="2000" b="1" dirty="0">
                <a:latin typeface="Comic Sans MS" panose="030F0702030302020204" pitchFamily="66" charset="0"/>
              </a:rPr>
              <a:t>Step 1</a:t>
            </a:r>
            <a:r>
              <a:rPr lang="en-IN" sz="2000" dirty="0">
                <a:latin typeface="Comic Sans MS" panose="030F0702030302020204" pitchFamily="66" charset="0"/>
              </a:rPr>
              <a:t>: Loads image</a:t>
            </a:r>
          </a:p>
          <a:p>
            <a:pPr marL="0" indent="0" algn="just">
              <a:lnSpc>
                <a:spcPct val="150000"/>
              </a:lnSpc>
              <a:buNone/>
            </a:pPr>
            <a:r>
              <a:rPr lang="en-IN" sz="2000" b="1" dirty="0">
                <a:latin typeface="Comic Sans MS" panose="030F0702030302020204" pitchFamily="66" charset="0"/>
              </a:rPr>
              <a:t>Step 2</a:t>
            </a:r>
            <a:r>
              <a:rPr lang="en-IN" sz="2000" dirty="0">
                <a:latin typeface="Comic Sans MS" panose="030F0702030302020204" pitchFamily="66" charset="0"/>
              </a:rPr>
              <a:t>: Converts Python Imaging Library Image instance to a Numpy array</a:t>
            </a:r>
          </a:p>
          <a:p>
            <a:pPr marL="0" indent="0" algn="just">
              <a:lnSpc>
                <a:spcPct val="150000"/>
              </a:lnSpc>
              <a:buNone/>
            </a:pPr>
            <a:r>
              <a:rPr lang="en-IN" sz="2000" b="1" dirty="0">
                <a:latin typeface="Comic Sans MS" panose="030F0702030302020204" pitchFamily="66" charset="0"/>
              </a:rPr>
              <a:t>Step 3</a:t>
            </a:r>
            <a:r>
              <a:rPr lang="en-IN" sz="2000" dirty="0">
                <a:latin typeface="Comic Sans MS" panose="030F0702030302020204" pitchFamily="66" charset="0"/>
              </a:rPr>
              <a:t>: Keypoints and computing descriptors are extracted using the Scale Invariant Feature Transform</a:t>
            </a:r>
          </a:p>
        </p:txBody>
      </p:sp>
    </p:spTree>
    <p:extLst>
      <p:ext uri="{BB962C8B-B14F-4D97-AF65-F5344CB8AC3E}">
        <p14:creationId xmlns:p14="http://schemas.microsoft.com/office/powerpoint/2010/main" val="395937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IMPLEMENTATION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sp>
        <p:nvSpPr>
          <p:cNvPr id="7" name="Content Placeholder 2">
            <a:extLst>
              <a:ext uri="{FF2B5EF4-FFF2-40B4-BE49-F238E27FC236}">
                <a16:creationId xmlns:a16="http://schemas.microsoft.com/office/drawing/2014/main" id="{0986A8F4-DE19-48AD-91C4-330CE6890917}"/>
              </a:ext>
            </a:extLst>
          </p:cNvPr>
          <p:cNvSpPr txBox="1">
            <a:spLocks/>
          </p:cNvSpPr>
          <p:nvPr/>
        </p:nvSpPr>
        <p:spPr>
          <a:xfrm>
            <a:off x="2913071" y="1226530"/>
            <a:ext cx="3317858" cy="53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ysClr val="windowText" lastClr="000000"/>
                </a:solidFill>
                <a:effectLst/>
                <a:uLnTx/>
                <a:uFillTx/>
                <a:latin typeface="Comic Sans MS" panose="030F0702030302020204" pitchFamily="66" charset="0"/>
                <a:ea typeface="+mn-ea"/>
                <a:cs typeface="+mn-cs"/>
                <a:sym typeface="Arial"/>
              </a:rPr>
              <a:t>Prediction of Sign</a:t>
            </a:r>
          </a:p>
        </p:txBody>
      </p:sp>
      <p:sp>
        <p:nvSpPr>
          <p:cNvPr id="10" name="TextBox 9">
            <a:extLst>
              <a:ext uri="{FF2B5EF4-FFF2-40B4-BE49-F238E27FC236}">
                <a16:creationId xmlns:a16="http://schemas.microsoft.com/office/drawing/2014/main" id="{0FF17742-B7D1-4E7A-A647-C8A608B33C67}"/>
              </a:ext>
            </a:extLst>
          </p:cNvPr>
          <p:cNvSpPr txBox="1"/>
          <p:nvPr/>
        </p:nvSpPr>
        <p:spPr>
          <a:xfrm>
            <a:off x="300047" y="1584427"/>
            <a:ext cx="8543906" cy="3272947"/>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Step 4</a:t>
            </a:r>
            <a:r>
              <a:rPr kumimoji="0" lang="en-US" sz="2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 Sift object is created, and comparison of original image and image to compare is done</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Step 5</a:t>
            </a:r>
            <a:r>
              <a:rPr kumimoji="0" lang="en-US" sz="2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omic Sans MS" panose="030F0702030302020204" pitchFamily="66" charset="0"/>
                <a:cs typeface="Arial"/>
                <a:sym typeface="Arial"/>
              </a:rPr>
              <a:t>FlannBasedMatcher</a:t>
            </a:r>
            <a:r>
              <a:rPr kumimoji="0" lang="en-US" sz="2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 is loaded to find the matches </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Step 6</a:t>
            </a:r>
            <a:r>
              <a:rPr kumimoji="0" lang="en-US" sz="200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a:t>
            </a:r>
            <a:r>
              <a:rPr kumimoji="0" lang="en-US" sz="2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 The array named matches will contain all possible matches, so many false matches as well</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Step 7</a:t>
            </a:r>
            <a:r>
              <a:rPr kumimoji="0" lang="en-US" sz="20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 The ratio test is applied to select only the good matches. It selects only the matches with lower distance, so higher quality</a:t>
            </a:r>
          </a:p>
        </p:txBody>
      </p:sp>
    </p:spTree>
    <p:extLst>
      <p:ext uri="{BB962C8B-B14F-4D97-AF65-F5344CB8AC3E}">
        <p14:creationId xmlns:p14="http://schemas.microsoft.com/office/powerpoint/2010/main" val="249827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310834" y="1897350"/>
            <a:ext cx="6465175"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TESTING</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11</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3049781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UNIT TESTING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graphicFrame>
        <p:nvGraphicFramePr>
          <p:cNvPr id="2" name="Table 1">
            <a:extLst>
              <a:ext uri="{FF2B5EF4-FFF2-40B4-BE49-F238E27FC236}">
                <a16:creationId xmlns:a16="http://schemas.microsoft.com/office/drawing/2014/main" id="{D66EA217-28D7-4CA3-B40C-C890E1BDB2AF}"/>
              </a:ext>
            </a:extLst>
          </p:cNvPr>
          <p:cNvGraphicFramePr>
            <a:graphicFrameLocks noGrp="1"/>
          </p:cNvGraphicFramePr>
          <p:nvPr>
            <p:extLst>
              <p:ext uri="{D42A27DB-BD31-4B8C-83A1-F6EECF244321}">
                <p14:modId xmlns:p14="http://schemas.microsoft.com/office/powerpoint/2010/main" val="2687840492"/>
              </p:ext>
            </p:extLst>
          </p:nvPr>
        </p:nvGraphicFramePr>
        <p:xfrm>
          <a:off x="324751" y="1700577"/>
          <a:ext cx="8219199" cy="2793367"/>
        </p:xfrm>
        <a:graphic>
          <a:graphicData uri="http://schemas.openxmlformats.org/drawingml/2006/table">
            <a:tbl>
              <a:tblPr firstRow="1" firstCol="1" bandRow="1">
                <a:tableStyleId>{0505E3EF-67EA-436B-97B2-0124C06EBD24}</a:tableStyleId>
              </a:tblPr>
              <a:tblGrid>
                <a:gridCol w="833806">
                  <a:extLst>
                    <a:ext uri="{9D8B030D-6E8A-4147-A177-3AD203B41FA5}">
                      <a16:colId xmlns:a16="http://schemas.microsoft.com/office/drawing/2014/main" val="1574024940"/>
                    </a:ext>
                  </a:extLst>
                </a:gridCol>
                <a:gridCol w="2080964">
                  <a:extLst>
                    <a:ext uri="{9D8B030D-6E8A-4147-A177-3AD203B41FA5}">
                      <a16:colId xmlns:a16="http://schemas.microsoft.com/office/drawing/2014/main" val="4056072510"/>
                    </a:ext>
                  </a:extLst>
                </a:gridCol>
                <a:gridCol w="2120087">
                  <a:extLst>
                    <a:ext uri="{9D8B030D-6E8A-4147-A177-3AD203B41FA5}">
                      <a16:colId xmlns:a16="http://schemas.microsoft.com/office/drawing/2014/main" val="801083594"/>
                    </a:ext>
                  </a:extLst>
                </a:gridCol>
                <a:gridCol w="2132321">
                  <a:extLst>
                    <a:ext uri="{9D8B030D-6E8A-4147-A177-3AD203B41FA5}">
                      <a16:colId xmlns:a16="http://schemas.microsoft.com/office/drawing/2014/main" val="782648001"/>
                    </a:ext>
                  </a:extLst>
                </a:gridCol>
                <a:gridCol w="1052021">
                  <a:extLst>
                    <a:ext uri="{9D8B030D-6E8A-4147-A177-3AD203B41FA5}">
                      <a16:colId xmlns:a16="http://schemas.microsoft.com/office/drawing/2014/main" val="1950722694"/>
                    </a:ext>
                  </a:extLst>
                </a:gridCol>
              </a:tblGrid>
              <a:tr h="780645">
                <a:tc>
                  <a:txBody>
                    <a:bodyPr/>
                    <a:lstStyle/>
                    <a:p>
                      <a:pPr algn="ctr">
                        <a:lnSpc>
                          <a:spcPct val="107000"/>
                        </a:lnSpc>
                        <a:spcAft>
                          <a:spcPts val="800"/>
                        </a:spcAft>
                      </a:pPr>
                      <a:r>
                        <a:rPr lang="en-US" sz="1600" b="1" dirty="0" err="1">
                          <a:solidFill>
                            <a:srgbClr val="000000"/>
                          </a:solidFill>
                          <a:effectLst/>
                          <a:latin typeface="Comic Sans MS" panose="030F0702030302020204" pitchFamily="66" charset="0"/>
                        </a:rPr>
                        <a:t>Sl</a:t>
                      </a:r>
                      <a:r>
                        <a:rPr lang="en-US" sz="1600" b="1" dirty="0">
                          <a:solidFill>
                            <a:srgbClr val="000000"/>
                          </a:solidFill>
                          <a:effectLst/>
                          <a:latin typeface="Comic Sans MS" panose="030F0702030302020204" pitchFamily="66" charset="0"/>
                        </a:rPr>
                        <a:t> No.</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dirty="0">
                          <a:solidFill>
                            <a:srgbClr val="000000"/>
                          </a:solidFill>
                          <a:effectLst/>
                          <a:latin typeface="Comic Sans MS" panose="030F0702030302020204" pitchFamily="66" charset="0"/>
                        </a:rPr>
                        <a:t>Test Case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Expected Output</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Actual Output</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Remarks</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0374967"/>
                  </a:ext>
                </a:extLst>
              </a:tr>
              <a:tr h="397531">
                <a:tc>
                  <a:txBody>
                    <a:bodyPr/>
                    <a:lstStyle/>
                    <a:p>
                      <a:pPr algn="ctr">
                        <a:lnSpc>
                          <a:spcPct val="107000"/>
                        </a:lnSpc>
                        <a:spcAft>
                          <a:spcPts val="800"/>
                        </a:spcAft>
                      </a:pPr>
                      <a:r>
                        <a:rPr lang="en-US" sz="1600">
                          <a:solidFill>
                            <a:srgbClr val="000000"/>
                          </a:solidFill>
                          <a:effectLst/>
                          <a:latin typeface="Comic Sans MS" panose="030F0702030302020204" pitchFamily="66" charset="0"/>
                        </a:rPr>
                        <a:t>1</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solidFill>
                            <a:srgbClr val="000000"/>
                          </a:solidFill>
                          <a:effectLst/>
                          <a:latin typeface="Comic Sans MS" panose="030F0702030302020204" pitchFamily="66" charset="0"/>
                        </a:rPr>
                        <a:t>Web Cam</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Active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Active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solidFill>
                            <a:srgbClr val="000000"/>
                          </a:solidFill>
                          <a:effectLst/>
                          <a:latin typeface="Comic Sans MS" panose="030F0702030302020204" pitchFamily="66" charset="0"/>
                        </a:rPr>
                        <a:t>Pass</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245086"/>
                  </a:ext>
                </a:extLst>
              </a:tr>
              <a:tr h="834546">
                <a:tc>
                  <a:txBody>
                    <a:bodyPr/>
                    <a:lstStyle/>
                    <a:p>
                      <a:pPr algn="ctr">
                        <a:lnSpc>
                          <a:spcPct val="107000"/>
                        </a:lnSpc>
                        <a:spcAft>
                          <a:spcPts val="800"/>
                        </a:spcAft>
                      </a:pPr>
                      <a:r>
                        <a:rPr lang="en-US" sz="1600">
                          <a:solidFill>
                            <a:srgbClr val="000000"/>
                          </a:solidFill>
                          <a:effectLst/>
                          <a:latin typeface="Comic Sans MS" panose="030F0702030302020204" pitchFamily="66" charset="0"/>
                        </a:rPr>
                        <a:t>2</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Detection of Hand</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Detects the hand in ROI</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Detects the hand in ROI</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Pass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0190573"/>
                  </a:ext>
                </a:extLst>
              </a:tr>
              <a:tr h="780645">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3</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Capturing of Sign</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Captures and saves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Captures and saves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dirty="0">
                          <a:solidFill>
                            <a:srgbClr val="000000"/>
                          </a:solidFill>
                          <a:effectLst/>
                          <a:latin typeface="Comic Sans MS" panose="030F0702030302020204" pitchFamily="66" charset="0"/>
                        </a:rPr>
                        <a:t>Pass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0809"/>
                  </a:ext>
                </a:extLst>
              </a:tr>
            </a:tbl>
          </a:graphicData>
        </a:graphic>
      </p:graphicFrame>
    </p:spTree>
    <p:extLst>
      <p:ext uri="{BB962C8B-B14F-4D97-AF65-F5344CB8AC3E}">
        <p14:creationId xmlns:p14="http://schemas.microsoft.com/office/powerpoint/2010/main" val="34037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F5876"/>
            </a:gs>
            <a:gs pos="100000">
              <a:srgbClr val="1D1F25"/>
            </a:gs>
          </a:gsLst>
          <a:path path="circle">
            <a:fillToRect l="50000" t="50000" r="50000" b="50000"/>
          </a:path>
          <a:tileRect/>
        </a:gradFill>
        <a:effectLst/>
      </p:bgPr>
    </p:bg>
    <p:spTree>
      <p:nvGrpSpPr>
        <p:cNvPr id="1" name="Shape 173"/>
        <p:cNvGrpSpPr/>
        <p:nvPr/>
      </p:nvGrpSpPr>
      <p:grpSpPr>
        <a:xfrm>
          <a:off x="0" y="0"/>
          <a:ext cx="0" cy="0"/>
          <a:chOff x="0" y="0"/>
          <a:chExt cx="0" cy="0"/>
        </a:xfrm>
      </p:grpSpPr>
      <p:sp>
        <p:nvSpPr>
          <p:cNvPr id="176" name="Google Shape;176;p1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300" b="0" i="0" u="none" strike="noStrike" kern="0" cap="none" spc="0" normalizeH="0" baseline="0" noProof="0">
              <a:ln>
                <a:noFill/>
              </a:ln>
              <a:solidFill>
                <a:srgbClr val="FFFFFF"/>
              </a:solidFill>
              <a:effectLst/>
              <a:uLnTx/>
              <a:uFillTx/>
              <a:latin typeface="Encode Sans Semi Condensed SemiBold"/>
              <a:sym typeface="Encode Sans Semi Condensed SemiBold"/>
            </a:endParaRPr>
          </a:p>
        </p:txBody>
      </p:sp>
      <p:sp>
        <p:nvSpPr>
          <p:cNvPr id="19" name="Google Shape;131;p12">
            <a:extLst>
              <a:ext uri="{FF2B5EF4-FFF2-40B4-BE49-F238E27FC236}">
                <a16:creationId xmlns:a16="http://schemas.microsoft.com/office/drawing/2014/main" id="{ACC7B7F6-5EF9-4B8F-9BC6-31039D90ACCC}"/>
              </a:ext>
            </a:extLst>
          </p:cNvPr>
          <p:cNvSpPr txBox="1">
            <a:spLocks/>
          </p:cNvSpPr>
          <p:nvPr/>
        </p:nvSpPr>
        <p:spPr>
          <a:xfrm>
            <a:off x="3627271" y="0"/>
            <a:ext cx="6840600" cy="895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bg1"/>
                </a:solidFill>
                <a:effectLst>
                  <a:outerShdw blurRad="38100" dist="38100" dir="2700000" algn="tl">
                    <a:srgbClr val="000000">
                      <a:alpha val="43137"/>
                    </a:srgbClr>
                  </a:outerShdw>
                </a:effectLst>
                <a:latin typeface="Comic Sans MS" panose="030F0702030302020204" pitchFamily="66" charset="0"/>
              </a:rPr>
              <a:t>CONTENTS</a:t>
            </a:r>
            <a:endParaRPr lang="en-IN" sz="1200"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sp>
        <p:nvSpPr>
          <p:cNvPr id="3" name="TextBox 2">
            <a:extLst>
              <a:ext uri="{FF2B5EF4-FFF2-40B4-BE49-F238E27FC236}">
                <a16:creationId xmlns:a16="http://schemas.microsoft.com/office/drawing/2014/main" id="{21F7039F-FFC4-4DEB-8AFC-76936242FA81}"/>
              </a:ext>
            </a:extLst>
          </p:cNvPr>
          <p:cNvSpPr txBox="1"/>
          <p:nvPr/>
        </p:nvSpPr>
        <p:spPr>
          <a:xfrm>
            <a:off x="928676" y="583565"/>
            <a:ext cx="7063624" cy="4770537"/>
          </a:xfrm>
          <a:prstGeom prst="rect">
            <a:avLst/>
          </a:prstGeom>
          <a:noFill/>
        </p:spPr>
        <p:txBody>
          <a:bodyPr wrap="square" rtlCol="0">
            <a:spAutoFit/>
          </a:bodyPr>
          <a:lstStyle/>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ABSTRACT</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INTRODUCTION</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PROBLEM STATEMENT</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OBJECTIVES</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SOFTWARE AND HARDWARE REQUIREMENTS</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DESIGN</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FLOW DIAGRAM</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SEQUENCE DIAGRAM</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USECASE DIAGRAM</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IMPLEMENTATION</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TESTING</a:t>
            </a:r>
          </a:p>
          <a:p>
            <a:pPr marL="342900" indent="-342900">
              <a:lnSpc>
                <a:spcPct val="150000"/>
              </a:lnSpc>
              <a:buClr>
                <a:schemeClr val="bg1"/>
              </a:buClr>
              <a:buFont typeface="+mj-lt"/>
              <a:buAutoNum type="arabicPeriod"/>
            </a:pPr>
            <a:r>
              <a:rPr lang="en-US" sz="1600" b="1" dirty="0">
                <a:solidFill>
                  <a:schemeClr val="bg1"/>
                </a:solidFill>
                <a:latin typeface="Comic Sans MS" panose="030F0702030302020204" pitchFamily="66" charset="0"/>
              </a:rPr>
              <a:t>RESULTS</a:t>
            </a:r>
          </a:p>
          <a:p>
            <a:pPr marL="342900" indent="-342900">
              <a:buClr>
                <a:schemeClr val="bg1"/>
              </a:buClr>
              <a:buFont typeface="+mj-lt"/>
              <a:buAutoNum type="arabicPeriod"/>
            </a:pPr>
            <a:endParaRPr lang="en-IN" sz="1600" dirty="0">
              <a:solidFill>
                <a:schemeClr val="bg1"/>
              </a:solidFill>
              <a:latin typeface="Comic Sans MS" panose="030F0702030302020204" pitchFamily="6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UNIT TESTING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graphicFrame>
        <p:nvGraphicFramePr>
          <p:cNvPr id="2" name="Table 1">
            <a:extLst>
              <a:ext uri="{FF2B5EF4-FFF2-40B4-BE49-F238E27FC236}">
                <a16:creationId xmlns:a16="http://schemas.microsoft.com/office/drawing/2014/main" id="{D66EA217-28D7-4CA3-B40C-C890E1BDB2AF}"/>
              </a:ext>
            </a:extLst>
          </p:cNvPr>
          <p:cNvGraphicFramePr>
            <a:graphicFrameLocks noGrp="1"/>
          </p:cNvGraphicFramePr>
          <p:nvPr>
            <p:extLst>
              <p:ext uri="{D42A27DB-BD31-4B8C-83A1-F6EECF244321}">
                <p14:modId xmlns:p14="http://schemas.microsoft.com/office/powerpoint/2010/main" val="2610772548"/>
              </p:ext>
            </p:extLst>
          </p:nvPr>
        </p:nvGraphicFramePr>
        <p:xfrm>
          <a:off x="476125" y="1760334"/>
          <a:ext cx="7987651" cy="3052436"/>
        </p:xfrm>
        <a:graphic>
          <a:graphicData uri="http://schemas.openxmlformats.org/drawingml/2006/table">
            <a:tbl>
              <a:tblPr firstRow="1" firstCol="1" bandRow="1">
                <a:tableStyleId>{0505E3EF-67EA-436B-97B2-0124C06EBD24}</a:tableStyleId>
              </a:tblPr>
              <a:tblGrid>
                <a:gridCol w="859550">
                  <a:extLst>
                    <a:ext uri="{9D8B030D-6E8A-4147-A177-3AD203B41FA5}">
                      <a16:colId xmlns:a16="http://schemas.microsoft.com/office/drawing/2014/main" val="1574024940"/>
                    </a:ext>
                  </a:extLst>
                </a:gridCol>
                <a:gridCol w="1973106">
                  <a:extLst>
                    <a:ext uri="{9D8B030D-6E8A-4147-A177-3AD203B41FA5}">
                      <a16:colId xmlns:a16="http://schemas.microsoft.com/office/drawing/2014/main" val="4056072510"/>
                    </a:ext>
                  </a:extLst>
                </a:gridCol>
                <a:gridCol w="2060361">
                  <a:extLst>
                    <a:ext uri="{9D8B030D-6E8A-4147-A177-3AD203B41FA5}">
                      <a16:colId xmlns:a16="http://schemas.microsoft.com/office/drawing/2014/main" val="801083594"/>
                    </a:ext>
                  </a:extLst>
                </a:gridCol>
                <a:gridCol w="1838405">
                  <a:extLst>
                    <a:ext uri="{9D8B030D-6E8A-4147-A177-3AD203B41FA5}">
                      <a16:colId xmlns:a16="http://schemas.microsoft.com/office/drawing/2014/main" val="782648001"/>
                    </a:ext>
                  </a:extLst>
                </a:gridCol>
                <a:gridCol w="1256229">
                  <a:extLst>
                    <a:ext uri="{9D8B030D-6E8A-4147-A177-3AD203B41FA5}">
                      <a16:colId xmlns:a16="http://schemas.microsoft.com/office/drawing/2014/main" val="1950722694"/>
                    </a:ext>
                  </a:extLst>
                </a:gridCol>
              </a:tblGrid>
              <a:tr h="754797">
                <a:tc>
                  <a:txBody>
                    <a:bodyPr/>
                    <a:lstStyle/>
                    <a:p>
                      <a:pPr algn="ctr">
                        <a:lnSpc>
                          <a:spcPct val="107000"/>
                        </a:lnSpc>
                        <a:spcAft>
                          <a:spcPts val="800"/>
                        </a:spcAft>
                      </a:pPr>
                      <a:r>
                        <a:rPr lang="en-US" sz="1600" b="1" dirty="0" err="1">
                          <a:solidFill>
                            <a:srgbClr val="000000"/>
                          </a:solidFill>
                          <a:effectLst/>
                          <a:latin typeface="Comic Sans MS" panose="030F0702030302020204" pitchFamily="66" charset="0"/>
                        </a:rPr>
                        <a:t>Sl</a:t>
                      </a:r>
                      <a:r>
                        <a:rPr lang="en-US" sz="1600" b="1" dirty="0">
                          <a:solidFill>
                            <a:srgbClr val="000000"/>
                          </a:solidFill>
                          <a:effectLst/>
                          <a:latin typeface="Comic Sans MS" panose="030F0702030302020204" pitchFamily="66" charset="0"/>
                        </a:rPr>
                        <a:t> No.</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dirty="0">
                          <a:solidFill>
                            <a:srgbClr val="000000"/>
                          </a:solidFill>
                          <a:effectLst/>
                          <a:latin typeface="Comic Sans MS" panose="030F0702030302020204" pitchFamily="66" charset="0"/>
                        </a:rPr>
                        <a:t>Test Case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Expected Output</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Actual Output</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solidFill>
                            <a:srgbClr val="000000"/>
                          </a:solidFill>
                          <a:effectLst/>
                          <a:latin typeface="Comic Sans MS" panose="030F0702030302020204" pitchFamily="66" charset="0"/>
                        </a:rPr>
                        <a:t>Remarks</a:t>
                      </a:r>
                      <a:endParaRPr lang="en-IN" sz="14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0374967"/>
                  </a:ext>
                </a:extLst>
              </a:tr>
              <a:tr h="573545">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4</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Scan Gesture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Detects &amp; Scan</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Detects &amp; Scan</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Pass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245086"/>
                  </a:ext>
                </a:extLst>
              </a:tr>
              <a:tr h="969297">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5</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Scan Sentences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Detects &amp; Scan</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Detects &amp; Scan</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Pass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0190573"/>
                  </a:ext>
                </a:extLst>
              </a:tr>
              <a:tr h="754797">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6</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Export File</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Exports to System Files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Exports to System Files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Pass</a:t>
                      </a:r>
                      <a:endParaRPr lang="en-IN" sz="14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50809"/>
                  </a:ext>
                </a:extLst>
              </a:tr>
            </a:tbl>
          </a:graphicData>
        </a:graphic>
      </p:graphicFrame>
    </p:spTree>
    <p:extLst>
      <p:ext uri="{BB962C8B-B14F-4D97-AF65-F5344CB8AC3E}">
        <p14:creationId xmlns:p14="http://schemas.microsoft.com/office/powerpoint/2010/main" val="244970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INTEGRATION TESTING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graphicFrame>
        <p:nvGraphicFramePr>
          <p:cNvPr id="3" name="Table 2">
            <a:extLst>
              <a:ext uri="{FF2B5EF4-FFF2-40B4-BE49-F238E27FC236}">
                <a16:creationId xmlns:a16="http://schemas.microsoft.com/office/drawing/2014/main" id="{0EC97FD1-44F1-4F01-9537-D1ABC3FD0E16}"/>
              </a:ext>
            </a:extLst>
          </p:cNvPr>
          <p:cNvGraphicFramePr>
            <a:graphicFrameLocks noGrp="1"/>
          </p:cNvGraphicFramePr>
          <p:nvPr>
            <p:extLst>
              <p:ext uri="{D42A27DB-BD31-4B8C-83A1-F6EECF244321}">
                <p14:modId xmlns:p14="http://schemas.microsoft.com/office/powerpoint/2010/main" val="212411237"/>
              </p:ext>
            </p:extLst>
          </p:nvPr>
        </p:nvGraphicFramePr>
        <p:xfrm>
          <a:off x="667215" y="1690706"/>
          <a:ext cx="7471317" cy="2921619"/>
        </p:xfrm>
        <a:graphic>
          <a:graphicData uri="http://schemas.openxmlformats.org/drawingml/2006/table">
            <a:tbl>
              <a:tblPr firstRow="1" firstCol="1" bandRow="1">
                <a:tableStyleId>{0505E3EF-67EA-436B-97B2-0124C06EBD24}</a:tableStyleId>
              </a:tblPr>
              <a:tblGrid>
                <a:gridCol w="1126274">
                  <a:extLst>
                    <a:ext uri="{9D8B030D-6E8A-4147-A177-3AD203B41FA5}">
                      <a16:colId xmlns:a16="http://schemas.microsoft.com/office/drawing/2014/main" val="1409078192"/>
                    </a:ext>
                  </a:extLst>
                </a:gridCol>
                <a:gridCol w="1841809">
                  <a:extLst>
                    <a:ext uri="{9D8B030D-6E8A-4147-A177-3AD203B41FA5}">
                      <a16:colId xmlns:a16="http://schemas.microsoft.com/office/drawing/2014/main" val="2100492964"/>
                    </a:ext>
                  </a:extLst>
                </a:gridCol>
                <a:gridCol w="1854099">
                  <a:extLst>
                    <a:ext uri="{9D8B030D-6E8A-4147-A177-3AD203B41FA5}">
                      <a16:colId xmlns:a16="http://schemas.microsoft.com/office/drawing/2014/main" val="3440212630"/>
                    </a:ext>
                  </a:extLst>
                </a:gridCol>
                <a:gridCol w="1314451">
                  <a:extLst>
                    <a:ext uri="{9D8B030D-6E8A-4147-A177-3AD203B41FA5}">
                      <a16:colId xmlns:a16="http://schemas.microsoft.com/office/drawing/2014/main" val="286626106"/>
                    </a:ext>
                  </a:extLst>
                </a:gridCol>
                <a:gridCol w="1334684">
                  <a:extLst>
                    <a:ext uri="{9D8B030D-6E8A-4147-A177-3AD203B41FA5}">
                      <a16:colId xmlns:a16="http://schemas.microsoft.com/office/drawing/2014/main" val="1725113607"/>
                    </a:ext>
                  </a:extLst>
                </a:gridCol>
              </a:tblGrid>
              <a:tr h="1050380">
                <a:tc>
                  <a:txBody>
                    <a:bodyPr/>
                    <a:lstStyle/>
                    <a:p>
                      <a:pPr algn="ctr">
                        <a:lnSpc>
                          <a:spcPct val="107000"/>
                        </a:lnSpc>
                        <a:spcAft>
                          <a:spcPts val="800"/>
                        </a:spcAft>
                      </a:pPr>
                      <a:r>
                        <a:rPr lang="en-US" sz="1200" dirty="0" err="1">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Sl</a:t>
                      </a: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 No.</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Test Case</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Expected Output</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Actual Output</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Remarks</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434191"/>
                  </a:ext>
                </a:extLst>
              </a:tr>
              <a:tr h="954746">
                <a:tc>
                  <a:txBody>
                    <a:bodyPr/>
                    <a:lstStyle/>
                    <a:p>
                      <a:pPr algn="ctr">
                        <a:lnSpc>
                          <a:spcPct val="107000"/>
                        </a:lnSpc>
                        <a:spcAft>
                          <a:spcPts val="800"/>
                        </a:spcAft>
                      </a:pP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1</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Hand capture</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Hand in ROI</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Hand in ROI</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Pass</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6373098"/>
                  </a:ext>
                </a:extLst>
              </a:tr>
              <a:tr h="916493">
                <a:tc>
                  <a:txBody>
                    <a:bodyPr/>
                    <a:lstStyle/>
                    <a:p>
                      <a:pPr algn="ctr">
                        <a:lnSpc>
                          <a:spcPct val="107000"/>
                        </a:lnSpc>
                        <a:spcAft>
                          <a:spcPts val="800"/>
                        </a:spcAft>
                      </a:pP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2</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Sign detection</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Successful</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Successful</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Pass</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12706"/>
                  </a:ext>
                </a:extLst>
              </a:tr>
            </a:tbl>
          </a:graphicData>
        </a:graphic>
      </p:graphicFrame>
    </p:spTree>
    <p:extLst>
      <p:ext uri="{BB962C8B-B14F-4D97-AF65-F5344CB8AC3E}">
        <p14:creationId xmlns:p14="http://schemas.microsoft.com/office/powerpoint/2010/main" val="378475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SYSTEM TESTING  </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graphicFrame>
        <p:nvGraphicFramePr>
          <p:cNvPr id="6" name="Table 5">
            <a:extLst>
              <a:ext uri="{FF2B5EF4-FFF2-40B4-BE49-F238E27FC236}">
                <a16:creationId xmlns:a16="http://schemas.microsoft.com/office/drawing/2014/main" id="{59A50885-0416-4A88-BEE2-E293C514C462}"/>
              </a:ext>
            </a:extLst>
          </p:cNvPr>
          <p:cNvGraphicFramePr>
            <a:graphicFrameLocks noGrp="1"/>
          </p:cNvGraphicFramePr>
          <p:nvPr>
            <p:extLst>
              <p:ext uri="{D42A27DB-BD31-4B8C-83A1-F6EECF244321}">
                <p14:modId xmlns:p14="http://schemas.microsoft.com/office/powerpoint/2010/main" val="2494898231"/>
              </p:ext>
            </p:extLst>
          </p:nvPr>
        </p:nvGraphicFramePr>
        <p:xfrm>
          <a:off x="356837" y="1650379"/>
          <a:ext cx="8285358" cy="2631688"/>
        </p:xfrm>
        <a:graphic>
          <a:graphicData uri="http://schemas.openxmlformats.org/drawingml/2006/table">
            <a:tbl>
              <a:tblPr firstRow="1" firstCol="1" bandRow="1">
                <a:tableStyleId>{0505E3EF-67EA-436B-97B2-0124C06EBD24}</a:tableStyleId>
              </a:tblPr>
              <a:tblGrid>
                <a:gridCol w="857664">
                  <a:extLst>
                    <a:ext uri="{9D8B030D-6E8A-4147-A177-3AD203B41FA5}">
                      <a16:colId xmlns:a16="http://schemas.microsoft.com/office/drawing/2014/main" val="438479142"/>
                    </a:ext>
                  </a:extLst>
                </a:gridCol>
                <a:gridCol w="2764834">
                  <a:extLst>
                    <a:ext uri="{9D8B030D-6E8A-4147-A177-3AD203B41FA5}">
                      <a16:colId xmlns:a16="http://schemas.microsoft.com/office/drawing/2014/main" val="2100492964"/>
                    </a:ext>
                  </a:extLst>
                </a:gridCol>
                <a:gridCol w="1725089">
                  <a:extLst>
                    <a:ext uri="{9D8B030D-6E8A-4147-A177-3AD203B41FA5}">
                      <a16:colId xmlns:a16="http://schemas.microsoft.com/office/drawing/2014/main" val="3440212630"/>
                    </a:ext>
                  </a:extLst>
                </a:gridCol>
                <a:gridCol w="1711137">
                  <a:extLst>
                    <a:ext uri="{9D8B030D-6E8A-4147-A177-3AD203B41FA5}">
                      <a16:colId xmlns:a16="http://schemas.microsoft.com/office/drawing/2014/main" val="286626106"/>
                    </a:ext>
                  </a:extLst>
                </a:gridCol>
                <a:gridCol w="1226634">
                  <a:extLst>
                    <a:ext uri="{9D8B030D-6E8A-4147-A177-3AD203B41FA5}">
                      <a16:colId xmlns:a16="http://schemas.microsoft.com/office/drawing/2014/main" val="1725113607"/>
                    </a:ext>
                  </a:extLst>
                </a:gridCol>
              </a:tblGrid>
              <a:tr h="946144">
                <a:tc>
                  <a:txBody>
                    <a:bodyPr/>
                    <a:lstStyle/>
                    <a:p>
                      <a:pPr algn="ctr">
                        <a:lnSpc>
                          <a:spcPct val="107000"/>
                        </a:lnSpc>
                        <a:spcAft>
                          <a:spcPts val="800"/>
                        </a:spcAft>
                      </a:pPr>
                      <a:r>
                        <a:rPr lang="en-US" sz="1200" dirty="0" err="1">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Sl</a:t>
                      </a: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 No.</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Testing</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Expected Output</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Actual Output</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Remarks</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434191"/>
                  </a:ext>
                </a:extLst>
              </a:tr>
              <a:tr h="860001">
                <a:tc>
                  <a:txBody>
                    <a:bodyPr/>
                    <a:lstStyle/>
                    <a:p>
                      <a:pPr algn="ctr">
                        <a:lnSpc>
                          <a:spcPct val="107000"/>
                        </a:lnSpc>
                        <a:spcAft>
                          <a:spcPts val="800"/>
                        </a:spcAft>
                      </a:pP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1</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Using the available resources which help to obtain expected results </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Runs as expected</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Runs as expected</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solidFill>
                            <a:srgbClr val="000000"/>
                          </a:solidFill>
                          <a:effectLst/>
                          <a:latin typeface="Comic Sans MS" panose="030F0702030302020204" pitchFamily="66" charset="0"/>
                        </a:rPr>
                        <a:t>Pass</a:t>
                      </a:r>
                      <a:endParaRPr lang="en-IN" sz="12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6373098"/>
                  </a:ext>
                </a:extLst>
              </a:tr>
              <a:tr h="825543">
                <a:tc>
                  <a:txBody>
                    <a:bodyPr/>
                    <a:lstStyle/>
                    <a:p>
                      <a:pPr algn="ctr">
                        <a:lnSpc>
                          <a:spcPct val="107000"/>
                        </a:lnSpc>
                        <a:spcAft>
                          <a:spcPts val="800"/>
                        </a:spcAft>
                      </a:pPr>
                      <a:r>
                        <a:rPr lang="en-US"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rPr>
                        <a:t>2</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OS Compatibility</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Performance is good in windows 7</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400" dirty="0">
                          <a:solidFill>
                            <a:srgbClr val="000000"/>
                          </a:solidFill>
                          <a:effectLst/>
                          <a:latin typeface="Comic Sans MS" panose="030F0702030302020204" pitchFamily="66" charset="0"/>
                        </a:rPr>
                        <a:t>Performance is good in windows 7</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solidFill>
                            <a:srgbClr val="000000"/>
                          </a:solidFill>
                          <a:effectLst/>
                          <a:latin typeface="Comic Sans MS" panose="030F0702030302020204" pitchFamily="66" charset="0"/>
                        </a:rPr>
                        <a:t>Pass</a:t>
                      </a:r>
                      <a:endParaRPr lang="en-IN" sz="12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12706"/>
                  </a:ext>
                </a:extLst>
              </a:tr>
            </a:tbl>
          </a:graphicData>
        </a:graphic>
      </p:graphicFrame>
    </p:spTree>
    <p:extLst>
      <p:ext uri="{BB962C8B-B14F-4D97-AF65-F5344CB8AC3E}">
        <p14:creationId xmlns:p14="http://schemas.microsoft.com/office/powerpoint/2010/main" val="313825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22344" y="1897350"/>
            <a:ext cx="6465175"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RESULTS</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12</a:t>
            </a:r>
            <a:endParaRPr sz="9600" b="1" dirty="0">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1526882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RESULTS</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7" name="Picture 6">
            <a:extLst>
              <a:ext uri="{FF2B5EF4-FFF2-40B4-BE49-F238E27FC236}">
                <a16:creationId xmlns:a16="http://schemas.microsoft.com/office/drawing/2014/main" id="{31184072-D2F4-46C6-AD0E-6546BBCDB78F}"/>
              </a:ext>
            </a:extLst>
          </p:cNvPr>
          <p:cNvPicPr>
            <a:picLocks noChangeAspect="1"/>
          </p:cNvPicPr>
          <p:nvPr/>
        </p:nvPicPr>
        <p:blipFill>
          <a:blip r:embed="rId3"/>
          <a:stretch>
            <a:fillRect/>
          </a:stretch>
        </p:blipFill>
        <p:spPr>
          <a:xfrm>
            <a:off x="2110718" y="1362218"/>
            <a:ext cx="4613468" cy="2965917"/>
          </a:xfrm>
          <a:prstGeom prst="rect">
            <a:avLst/>
          </a:prstGeom>
        </p:spPr>
      </p:pic>
      <p:sp>
        <p:nvSpPr>
          <p:cNvPr id="9" name="TextBox 8">
            <a:extLst>
              <a:ext uri="{FF2B5EF4-FFF2-40B4-BE49-F238E27FC236}">
                <a16:creationId xmlns:a16="http://schemas.microsoft.com/office/drawing/2014/main" id="{D88A75CF-8F8F-4425-B5BD-C716505FCF9E}"/>
              </a:ext>
            </a:extLst>
          </p:cNvPr>
          <p:cNvSpPr txBox="1"/>
          <p:nvPr/>
        </p:nvSpPr>
        <p:spPr>
          <a:xfrm>
            <a:off x="3191788" y="4328135"/>
            <a:ext cx="2451327" cy="400110"/>
          </a:xfrm>
          <a:prstGeom prst="rect">
            <a:avLst/>
          </a:prstGeom>
          <a:noFill/>
        </p:spPr>
        <p:txBody>
          <a:bodyPr wrap="square" rtlCol="0">
            <a:spAutoFit/>
          </a:bodyPr>
          <a:lstStyle/>
          <a:p>
            <a:pPr algn="ctr">
              <a:buClrTx/>
              <a:buFontTx/>
              <a:buNone/>
            </a:pPr>
            <a:r>
              <a:rPr lang="en-IN" sz="1800" kern="1200" dirty="0">
                <a:solidFill>
                  <a:prstClr val="black"/>
                </a:solidFill>
                <a:latin typeface="Calibri" panose="020F0502020204030204"/>
                <a:ea typeface="+mn-ea"/>
                <a:cs typeface="+mn-cs"/>
              </a:rPr>
              <a:t> </a:t>
            </a:r>
            <a:r>
              <a:rPr lang="en-IN" sz="2000" b="1" kern="1200" dirty="0">
                <a:solidFill>
                  <a:prstClr val="black"/>
                </a:solidFill>
                <a:latin typeface="Comic Sans MS" panose="030F0702030302020204" pitchFamily="66" charset="0"/>
                <a:ea typeface="+mn-ea"/>
                <a:cs typeface="Times New Roman" panose="02020603050405020304" pitchFamily="18" charset="0"/>
              </a:rPr>
              <a:t>Dashboard</a:t>
            </a:r>
          </a:p>
        </p:txBody>
      </p:sp>
    </p:spTree>
    <p:extLst>
      <p:ext uri="{BB962C8B-B14F-4D97-AF65-F5344CB8AC3E}">
        <p14:creationId xmlns:p14="http://schemas.microsoft.com/office/powerpoint/2010/main" val="301713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RESULTS</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2" name="Picture 1">
            <a:extLst>
              <a:ext uri="{FF2B5EF4-FFF2-40B4-BE49-F238E27FC236}">
                <a16:creationId xmlns:a16="http://schemas.microsoft.com/office/drawing/2014/main" id="{0297F21C-1BD9-4104-991B-DE8597EF4A12}"/>
              </a:ext>
            </a:extLst>
          </p:cNvPr>
          <p:cNvPicPr>
            <a:picLocks noChangeAspect="1"/>
          </p:cNvPicPr>
          <p:nvPr/>
        </p:nvPicPr>
        <p:blipFill>
          <a:blip r:embed="rId3"/>
          <a:stretch>
            <a:fillRect/>
          </a:stretch>
        </p:blipFill>
        <p:spPr>
          <a:xfrm>
            <a:off x="196395" y="1627307"/>
            <a:ext cx="3738116" cy="2697226"/>
          </a:xfrm>
          <a:prstGeom prst="rect">
            <a:avLst/>
          </a:prstGeom>
          <a:ln>
            <a:solidFill>
              <a:srgbClr val="000000"/>
            </a:solidFill>
          </a:ln>
        </p:spPr>
      </p:pic>
      <p:sp>
        <p:nvSpPr>
          <p:cNvPr id="8" name="TextBox 7">
            <a:extLst>
              <a:ext uri="{FF2B5EF4-FFF2-40B4-BE49-F238E27FC236}">
                <a16:creationId xmlns:a16="http://schemas.microsoft.com/office/drawing/2014/main" id="{2E417219-6198-4738-B390-EF2DE85DBE80}"/>
              </a:ext>
            </a:extLst>
          </p:cNvPr>
          <p:cNvSpPr txBox="1"/>
          <p:nvPr/>
        </p:nvSpPr>
        <p:spPr>
          <a:xfrm>
            <a:off x="550126" y="4325200"/>
            <a:ext cx="2805953" cy="400110"/>
          </a:xfrm>
          <a:prstGeom prst="rect">
            <a:avLst/>
          </a:prstGeom>
          <a:noFill/>
        </p:spPr>
        <p:txBody>
          <a:bodyPr wrap="square" rtlCol="0">
            <a:spAutoFit/>
          </a:bodyPr>
          <a:lstStyle/>
          <a:p>
            <a:pPr algn="ctr">
              <a:buClrTx/>
              <a:buFontTx/>
              <a:buNone/>
            </a:pPr>
            <a:r>
              <a:rPr lang="en-IN" sz="2000" kern="1200" dirty="0">
                <a:solidFill>
                  <a:prstClr val="black"/>
                </a:solidFill>
                <a:latin typeface="Comic Sans MS" panose="030F0702030302020204" pitchFamily="66" charset="0"/>
                <a:ea typeface="+mn-ea"/>
                <a:cs typeface="+mn-cs"/>
              </a:rPr>
              <a:t> </a:t>
            </a:r>
            <a:r>
              <a:rPr lang="en-IN" sz="2000" b="1" kern="1200" dirty="0">
                <a:solidFill>
                  <a:prstClr val="black"/>
                </a:solidFill>
                <a:latin typeface="Comic Sans MS" panose="030F0702030302020204" pitchFamily="66" charset="0"/>
                <a:ea typeface="+mn-ea"/>
                <a:cs typeface="Times New Roman" panose="02020603050405020304" pitchFamily="18" charset="0"/>
              </a:rPr>
              <a:t>Scan Gesture</a:t>
            </a:r>
          </a:p>
        </p:txBody>
      </p:sp>
      <p:pic>
        <p:nvPicPr>
          <p:cNvPr id="3" name="Picture 2">
            <a:extLst>
              <a:ext uri="{FF2B5EF4-FFF2-40B4-BE49-F238E27FC236}">
                <a16:creationId xmlns:a16="http://schemas.microsoft.com/office/drawing/2014/main" id="{2B0AFFB2-4587-44CF-91C9-A3E7DED70894}"/>
              </a:ext>
            </a:extLst>
          </p:cNvPr>
          <p:cNvPicPr>
            <a:picLocks noChangeAspect="1"/>
          </p:cNvPicPr>
          <p:nvPr/>
        </p:nvPicPr>
        <p:blipFill>
          <a:blip r:embed="rId4"/>
          <a:stretch>
            <a:fillRect/>
          </a:stretch>
        </p:blipFill>
        <p:spPr>
          <a:xfrm>
            <a:off x="4572000" y="1627307"/>
            <a:ext cx="4319249" cy="2697226"/>
          </a:xfrm>
          <a:prstGeom prst="rect">
            <a:avLst/>
          </a:prstGeom>
          <a:ln>
            <a:solidFill>
              <a:srgbClr val="000000"/>
            </a:solidFill>
          </a:ln>
        </p:spPr>
      </p:pic>
      <p:sp>
        <p:nvSpPr>
          <p:cNvPr id="10" name="TextBox 9">
            <a:extLst>
              <a:ext uri="{FF2B5EF4-FFF2-40B4-BE49-F238E27FC236}">
                <a16:creationId xmlns:a16="http://schemas.microsoft.com/office/drawing/2014/main" id="{511FB406-A37A-411F-A64D-F5D44C8DA39C}"/>
              </a:ext>
            </a:extLst>
          </p:cNvPr>
          <p:cNvSpPr txBox="1"/>
          <p:nvPr/>
        </p:nvSpPr>
        <p:spPr>
          <a:xfrm>
            <a:off x="5230994" y="4268374"/>
            <a:ext cx="2994212" cy="400110"/>
          </a:xfrm>
          <a:prstGeom prst="rect">
            <a:avLst/>
          </a:prstGeom>
          <a:noFill/>
        </p:spPr>
        <p:txBody>
          <a:bodyPr wrap="square" rtlCol="0">
            <a:spAutoFit/>
          </a:bodyPr>
          <a:lstStyle/>
          <a:p>
            <a:pPr algn="ctr">
              <a:buClrTx/>
              <a:buFontTx/>
              <a:buNone/>
            </a:pPr>
            <a:r>
              <a:rPr lang="en-IN" sz="2000" b="1" kern="1200" dirty="0">
                <a:solidFill>
                  <a:prstClr val="black"/>
                </a:solidFill>
                <a:latin typeface="Comic Sans MS" panose="030F0702030302020204" pitchFamily="66" charset="0"/>
                <a:ea typeface="+mn-ea"/>
                <a:cs typeface="Times New Roman" panose="02020603050405020304" pitchFamily="18" charset="0"/>
              </a:rPr>
              <a:t> Scan Sentence</a:t>
            </a:r>
          </a:p>
        </p:txBody>
      </p:sp>
    </p:spTree>
    <p:extLst>
      <p:ext uri="{BB962C8B-B14F-4D97-AF65-F5344CB8AC3E}">
        <p14:creationId xmlns:p14="http://schemas.microsoft.com/office/powerpoint/2010/main" val="392274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RESULTS</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4" name="Picture 3">
            <a:extLst>
              <a:ext uri="{FF2B5EF4-FFF2-40B4-BE49-F238E27FC236}">
                <a16:creationId xmlns:a16="http://schemas.microsoft.com/office/drawing/2014/main" id="{BC897BF9-7CBA-45D6-BEEA-1D6C4218DF47}"/>
              </a:ext>
            </a:extLst>
          </p:cNvPr>
          <p:cNvPicPr>
            <a:picLocks noChangeAspect="1"/>
          </p:cNvPicPr>
          <p:nvPr/>
        </p:nvPicPr>
        <p:blipFill>
          <a:blip r:embed="rId3"/>
          <a:stretch>
            <a:fillRect/>
          </a:stretch>
        </p:blipFill>
        <p:spPr>
          <a:xfrm>
            <a:off x="354805" y="1605776"/>
            <a:ext cx="3950361" cy="2631687"/>
          </a:xfrm>
          <a:prstGeom prst="rect">
            <a:avLst/>
          </a:prstGeom>
        </p:spPr>
      </p:pic>
      <p:sp>
        <p:nvSpPr>
          <p:cNvPr id="9" name="TextBox 8">
            <a:extLst>
              <a:ext uri="{FF2B5EF4-FFF2-40B4-BE49-F238E27FC236}">
                <a16:creationId xmlns:a16="http://schemas.microsoft.com/office/drawing/2014/main" id="{78250942-6847-462A-8F35-A8D802773898}"/>
              </a:ext>
            </a:extLst>
          </p:cNvPr>
          <p:cNvSpPr txBox="1"/>
          <p:nvPr/>
        </p:nvSpPr>
        <p:spPr>
          <a:xfrm>
            <a:off x="1217465" y="4237463"/>
            <a:ext cx="2040425" cy="400110"/>
          </a:xfrm>
          <a:prstGeom prst="rect">
            <a:avLst/>
          </a:prstGeom>
          <a:noFill/>
        </p:spPr>
        <p:txBody>
          <a:bodyPr wrap="square" rtlCol="0">
            <a:spAutoFit/>
          </a:bodyPr>
          <a:lstStyle/>
          <a:p>
            <a:pPr algn="ctr">
              <a:buClrTx/>
              <a:buFontTx/>
              <a:buNone/>
            </a:pPr>
            <a:r>
              <a:rPr lang="en-IN" sz="2000" b="1" kern="1200" dirty="0">
                <a:solidFill>
                  <a:prstClr val="black"/>
                </a:solidFill>
                <a:latin typeface="Comic Sans MS" panose="030F0702030302020204" pitchFamily="66" charset="0"/>
                <a:ea typeface="+mn-ea"/>
                <a:cs typeface="Times New Roman" panose="02020603050405020304" pitchFamily="18" charset="0"/>
              </a:rPr>
              <a:t>Save</a:t>
            </a:r>
          </a:p>
        </p:txBody>
      </p:sp>
      <p:pic>
        <p:nvPicPr>
          <p:cNvPr id="11" name="Picture 10">
            <a:extLst>
              <a:ext uri="{FF2B5EF4-FFF2-40B4-BE49-F238E27FC236}">
                <a16:creationId xmlns:a16="http://schemas.microsoft.com/office/drawing/2014/main" id="{31094CAF-4038-40C2-8563-649312545B1E}"/>
              </a:ext>
            </a:extLst>
          </p:cNvPr>
          <p:cNvPicPr>
            <a:picLocks noChangeAspect="1"/>
          </p:cNvPicPr>
          <p:nvPr/>
        </p:nvPicPr>
        <p:blipFill>
          <a:blip r:embed="rId4"/>
          <a:stretch>
            <a:fillRect/>
          </a:stretch>
        </p:blipFill>
        <p:spPr>
          <a:xfrm>
            <a:off x="4838836" y="1605776"/>
            <a:ext cx="3705114" cy="2663354"/>
          </a:xfrm>
          <a:prstGeom prst="rect">
            <a:avLst/>
          </a:prstGeom>
        </p:spPr>
      </p:pic>
      <p:sp>
        <p:nvSpPr>
          <p:cNvPr id="12" name="TextBox 11">
            <a:extLst>
              <a:ext uri="{FF2B5EF4-FFF2-40B4-BE49-F238E27FC236}">
                <a16:creationId xmlns:a16="http://schemas.microsoft.com/office/drawing/2014/main" id="{1725EB1A-198E-4072-9C14-B830EA4115DD}"/>
              </a:ext>
            </a:extLst>
          </p:cNvPr>
          <p:cNvSpPr txBox="1"/>
          <p:nvPr/>
        </p:nvSpPr>
        <p:spPr>
          <a:xfrm>
            <a:off x="5886110" y="4210803"/>
            <a:ext cx="2040425" cy="400110"/>
          </a:xfrm>
          <a:prstGeom prst="rect">
            <a:avLst/>
          </a:prstGeom>
          <a:noFill/>
        </p:spPr>
        <p:txBody>
          <a:bodyPr wrap="square" rtlCol="0">
            <a:spAutoFit/>
          </a:bodyPr>
          <a:lstStyle/>
          <a:p>
            <a:pPr algn="ctr">
              <a:buClrTx/>
              <a:buFontTx/>
              <a:buNone/>
            </a:pPr>
            <a:r>
              <a:rPr lang="en-US" sz="2000" b="1" kern="1200" dirty="0">
                <a:solidFill>
                  <a:prstClr val="black"/>
                </a:solidFill>
                <a:latin typeface="Comic Sans MS" panose="030F0702030302020204" pitchFamily="66" charset="0"/>
                <a:ea typeface="+mn-ea"/>
                <a:cs typeface="Times New Roman" panose="02020603050405020304" pitchFamily="18" charset="0"/>
              </a:rPr>
              <a:t>Export to File</a:t>
            </a:r>
            <a:endParaRPr lang="en-IN" sz="2000" b="1" kern="1200" dirty="0">
              <a:solidFill>
                <a:prstClr val="black"/>
              </a:solidFill>
              <a:latin typeface="Comic Sans MS" panose="030F0702030302020204" pitchFamily="66" charset="0"/>
              <a:ea typeface="+mn-ea"/>
              <a:cs typeface="Times New Roman" panose="02020603050405020304" pitchFamily="18" charset="0"/>
            </a:endParaRPr>
          </a:p>
        </p:txBody>
      </p:sp>
    </p:spTree>
    <p:extLst>
      <p:ext uri="{BB962C8B-B14F-4D97-AF65-F5344CB8AC3E}">
        <p14:creationId xmlns:p14="http://schemas.microsoft.com/office/powerpoint/2010/main" val="237787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667215" y="33073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RESULTS</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5" name="Google Shape;135;p12">
            <a:extLst>
              <a:ext uri="{FF2B5EF4-FFF2-40B4-BE49-F238E27FC236}">
                <a16:creationId xmlns:a16="http://schemas.microsoft.com/office/drawing/2014/main" id="{5A6BBB67-5131-4511-9F79-564316D22B34}"/>
              </a:ext>
            </a:extLst>
          </p:cNvPr>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300" b="0" i="0" u="none" strike="noStrike" kern="0" cap="none" spc="0" normalizeH="0" baseline="0" noProof="0" dirty="0">
              <a:ln>
                <a:noFill/>
              </a:ln>
              <a:solidFill>
                <a:srgbClr val="FFFFFF"/>
              </a:solidFill>
              <a:effectLst/>
              <a:uLnTx/>
              <a:uFillTx/>
              <a:latin typeface="Encode Sans Semi Condensed SemiBold"/>
              <a:sym typeface="Encode Sans Semi Condensed SemiBold"/>
            </a:endParaRPr>
          </a:p>
        </p:txBody>
      </p:sp>
      <p:pic>
        <p:nvPicPr>
          <p:cNvPr id="10" name="Picture 9">
            <a:extLst>
              <a:ext uri="{FF2B5EF4-FFF2-40B4-BE49-F238E27FC236}">
                <a16:creationId xmlns:a16="http://schemas.microsoft.com/office/drawing/2014/main" id="{05D4B054-DA05-4C4B-9085-25C3731D6093}"/>
              </a:ext>
            </a:extLst>
          </p:cNvPr>
          <p:cNvPicPr>
            <a:picLocks noChangeAspect="1"/>
          </p:cNvPicPr>
          <p:nvPr/>
        </p:nvPicPr>
        <p:blipFill>
          <a:blip r:embed="rId3"/>
          <a:stretch>
            <a:fillRect/>
          </a:stretch>
        </p:blipFill>
        <p:spPr>
          <a:xfrm>
            <a:off x="2347817" y="1283742"/>
            <a:ext cx="4131042" cy="3364572"/>
          </a:xfrm>
          <a:prstGeom prst="rect">
            <a:avLst/>
          </a:prstGeom>
        </p:spPr>
      </p:pic>
      <p:sp>
        <p:nvSpPr>
          <p:cNvPr id="13" name="TextBox 12">
            <a:extLst>
              <a:ext uri="{FF2B5EF4-FFF2-40B4-BE49-F238E27FC236}">
                <a16:creationId xmlns:a16="http://schemas.microsoft.com/office/drawing/2014/main" id="{8DAF7DDB-B76E-41C4-B5DC-B658962CFAC0}"/>
              </a:ext>
            </a:extLst>
          </p:cNvPr>
          <p:cNvSpPr txBox="1"/>
          <p:nvPr/>
        </p:nvSpPr>
        <p:spPr>
          <a:xfrm>
            <a:off x="3154006" y="4600885"/>
            <a:ext cx="2479156" cy="400110"/>
          </a:xfrm>
          <a:prstGeom prst="rect">
            <a:avLst/>
          </a:prstGeom>
          <a:noFill/>
        </p:spPr>
        <p:txBody>
          <a:bodyPr wrap="square" rtlCol="0">
            <a:spAutoFit/>
          </a:bodyPr>
          <a:lstStyle/>
          <a:p>
            <a:pPr algn="ctr">
              <a:buClrTx/>
              <a:buFontTx/>
              <a:buNone/>
            </a:pPr>
            <a:r>
              <a:rPr lang="en-IN" sz="2000" b="1" kern="1200" dirty="0">
                <a:solidFill>
                  <a:prstClr val="black"/>
                </a:solidFill>
                <a:latin typeface="Comic Sans MS" panose="030F0702030302020204" pitchFamily="66" charset="0"/>
                <a:ea typeface="+mn-ea"/>
                <a:cs typeface="Times New Roman" panose="02020603050405020304" pitchFamily="18" charset="0"/>
              </a:rPr>
              <a:t>Gesture View</a:t>
            </a:r>
          </a:p>
        </p:txBody>
      </p:sp>
    </p:spTree>
    <p:extLst>
      <p:ext uri="{BB962C8B-B14F-4D97-AF65-F5344CB8AC3E}">
        <p14:creationId xmlns:p14="http://schemas.microsoft.com/office/powerpoint/2010/main" val="2985828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5"/>
          <p:cNvSpPr txBox="1">
            <a:spLocks noGrp="1"/>
          </p:cNvSpPr>
          <p:nvPr>
            <p:ph type="sldNum" idx="12"/>
          </p:nvPr>
        </p:nvSpPr>
        <p:spPr>
          <a:xfrm>
            <a:off x="4329300" y="4612325"/>
            <a:ext cx="485400" cy="531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dirty="0"/>
          </a:p>
        </p:txBody>
      </p:sp>
      <p:pic>
        <p:nvPicPr>
          <p:cNvPr id="5" name="Picture 4">
            <a:extLst>
              <a:ext uri="{FF2B5EF4-FFF2-40B4-BE49-F238E27FC236}">
                <a16:creationId xmlns:a16="http://schemas.microsoft.com/office/drawing/2014/main" id="{C0E4E197-145F-47B6-ABCF-E0D530E2586D}"/>
              </a:ext>
            </a:extLst>
          </p:cNvPr>
          <p:cNvPicPr>
            <a:picLocks noChangeAspect="1"/>
          </p:cNvPicPr>
          <p:nvPr/>
        </p:nvPicPr>
        <p:blipFill>
          <a:blip r:embed="rId3"/>
          <a:stretch>
            <a:fillRect/>
          </a:stretch>
        </p:blipFill>
        <p:spPr>
          <a:xfrm>
            <a:off x="81167" y="0"/>
            <a:ext cx="8981665"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533860" y="1855050"/>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ABSTRACT</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b="1">
                <a:latin typeface="Encode Sans Semi Condensed"/>
                <a:ea typeface="Encode Sans Semi Condensed"/>
                <a:cs typeface="Encode Sans Semi Condensed"/>
                <a:sym typeface="Encode Sans Semi Condensed"/>
              </a:rPr>
              <a:t>1</a:t>
            </a:r>
            <a:endParaRPr sz="9600" b="1">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164176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latin typeface="Comic Sans MS" panose="030F0702030302020204" pitchFamily="66" charset="0"/>
              </a:rPr>
              <a:t>ABSTRACT</a:t>
            </a:r>
            <a:endParaRPr b="1" dirty="0">
              <a:latin typeface="Comic Sans MS" panose="030F0702030302020204" pitchFamily="66" charset="0"/>
            </a:endParaRPr>
          </a:p>
        </p:txBody>
      </p:sp>
      <p:sp>
        <p:nvSpPr>
          <p:cNvPr id="135" name="Google Shape;135;p1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Encode Sans Semi Condensed SemiBold"/>
                <a:sym typeface="Encode Sans Semi Condensed SemiBol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a:ln>
                <a:noFill/>
              </a:ln>
              <a:solidFill>
                <a:srgbClr val="FFFFFF"/>
              </a:solidFill>
              <a:effectLst/>
              <a:uLnTx/>
              <a:uFillTx/>
              <a:latin typeface="Encode Sans Semi Condensed SemiBold"/>
              <a:sym typeface="Encode Sans Semi Condensed SemiBold"/>
            </a:endParaRPr>
          </a:p>
        </p:txBody>
      </p:sp>
      <p:sp>
        <p:nvSpPr>
          <p:cNvPr id="14" name="TextBox 13">
            <a:extLst>
              <a:ext uri="{FF2B5EF4-FFF2-40B4-BE49-F238E27FC236}">
                <a16:creationId xmlns:a16="http://schemas.microsoft.com/office/drawing/2014/main" id="{DE7A0BC7-2929-4D53-BF67-3B931F486CA4}"/>
              </a:ext>
            </a:extLst>
          </p:cNvPr>
          <p:cNvSpPr txBox="1"/>
          <p:nvPr/>
        </p:nvSpPr>
        <p:spPr>
          <a:xfrm>
            <a:off x="791736" y="1401164"/>
            <a:ext cx="7370955" cy="337547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800"/>
              </a:spcAft>
              <a:buClr>
                <a:srgbClr val="000000"/>
              </a:buClr>
              <a:buSzTx/>
              <a:buFont typeface="Arial"/>
              <a:buNone/>
              <a:tabLst/>
              <a:defRPr/>
            </a:pPr>
            <a:r>
              <a:rPr kumimoji="0" lang="en-IN" sz="1600" b="0" i="0" u="none" strike="noStrike" kern="0" cap="none" spc="0" normalizeH="0" baseline="0" noProof="0" dirty="0">
                <a:ln>
                  <a:noFill/>
                </a:ln>
                <a:effectLst/>
                <a:uLnTx/>
                <a:uFillTx/>
                <a:latin typeface="Comic Sans MS" panose="030F0702030302020204" pitchFamily="66" charset="0"/>
                <a:ea typeface="Calibri" panose="020F0502020204030204" pitchFamily="34" charset="0"/>
                <a:cs typeface="Times New Roman" panose="02020603050405020304" pitchFamily="18" charset="0"/>
                <a:sym typeface="Arial"/>
              </a:rPr>
              <a:t>Sign language is the only tool of communication for the person who is not able to speak and hear anything. Sign language is a boon for the differently abled people to express their thoughts and emotions. In this work, a novel scheme of sign language recognition has been instantiated for identifying the alphabets and numbers sign language. With the help of computer vision and neural networks it can detect the signs and give the respective text output. In this method, the hand is first captured by the camera, then  the captured image passed through the trained model and model identifies the sign shown and provides the appropriate output.</a:t>
            </a:r>
            <a:endParaRPr kumimoji="0" lang="en-IN" sz="1400" b="0" i="0" u="none" strike="noStrike" kern="0" cap="none" spc="0" normalizeH="0" baseline="0" noProof="0" dirty="0">
              <a:ln>
                <a:noFill/>
              </a:ln>
              <a:effectLst/>
              <a:uLnTx/>
              <a:uFillTx/>
              <a:latin typeface="Comic Sans MS" panose="030F0702030302020204" pitchFamily="66"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045301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2455801" y="1897350"/>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42" name="Google Shape;142;p13"/>
          <p:cNvSpPr txBox="1">
            <a:spLocks noGrp="1"/>
          </p:cNvSpPr>
          <p:nvPr>
            <p:ph type="ctrTitle"/>
          </p:nvPr>
        </p:nvSpPr>
        <p:spPr>
          <a:xfrm>
            <a:off x="625475" y="0"/>
            <a:ext cx="1475700" cy="438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9600" b="1" dirty="0">
                <a:latin typeface="Encode Sans Semi Condensed"/>
                <a:ea typeface="Encode Sans Semi Condensed"/>
                <a:cs typeface="Encode Sans Semi Condensed"/>
                <a:sym typeface="Encode Sans Semi Condensed"/>
              </a:rPr>
              <a:t>2</a:t>
            </a:r>
            <a:endParaRPr sz="9600" b="1" dirty="0">
              <a:latin typeface="Encode Sans Semi Condensed"/>
              <a:ea typeface="Encode Sans Semi Condensed"/>
              <a:cs typeface="Encode Sans Semi Condensed"/>
              <a:sym typeface="Encode Sans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b="1" dirty="0">
                <a:effectLst>
                  <a:outerShdw blurRad="38100" dist="38100" dir="2700000" algn="tl">
                    <a:srgbClr val="000000">
                      <a:alpha val="43137"/>
                    </a:srgbClr>
                  </a:outerShdw>
                </a:effectLst>
                <a:latin typeface="Comic Sans MS" panose="030F0702030302020204" pitchFamily="66" charset="0"/>
              </a:rPr>
              <a:t>INTRODUCTION</a:t>
            </a:r>
            <a:endParaRPr b="1" dirty="0">
              <a:effectLst>
                <a:outerShdw blurRad="38100" dist="38100" dir="2700000" algn="tl">
                  <a:srgbClr val="000000">
                    <a:alpha val="43137"/>
                  </a:srgbClr>
                </a:outerShdw>
              </a:effectLst>
              <a:latin typeface="Comic Sans MS" panose="030F0702030302020204" pitchFamily="66" charset="0"/>
            </a:endParaRPr>
          </a:p>
        </p:txBody>
      </p:sp>
      <p:sp>
        <p:nvSpPr>
          <p:cNvPr id="135" name="Google Shape;135;p1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dirty="0"/>
          </a:p>
        </p:txBody>
      </p:sp>
      <p:pic>
        <p:nvPicPr>
          <p:cNvPr id="9" name="Picture 8">
            <a:extLst>
              <a:ext uri="{FF2B5EF4-FFF2-40B4-BE49-F238E27FC236}">
                <a16:creationId xmlns:a16="http://schemas.microsoft.com/office/drawing/2014/main" id="{EDDCF59E-850D-4809-ADAD-67FFBCDBE69B}"/>
              </a:ext>
            </a:extLst>
          </p:cNvPr>
          <p:cNvPicPr>
            <a:picLocks noChangeAspect="1"/>
          </p:cNvPicPr>
          <p:nvPr/>
        </p:nvPicPr>
        <p:blipFill rotWithShape="1">
          <a:blip r:embed="rId3"/>
          <a:srcRect l="11966" t="4262" r="9589" b="22740"/>
          <a:stretch/>
        </p:blipFill>
        <p:spPr>
          <a:xfrm>
            <a:off x="660037" y="1574401"/>
            <a:ext cx="1025912" cy="1235758"/>
          </a:xfrm>
          <a:prstGeom prst="rect">
            <a:avLst/>
          </a:prstGeom>
        </p:spPr>
      </p:pic>
      <p:pic>
        <p:nvPicPr>
          <p:cNvPr id="10" name="Picture 9">
            <a:extLst>
              <a:ext uri="{FF2B5EF4-FFF2-40B4-BE49-F238E27FC236}">
                <a16:creationId xmlns:a16="http://schemas.microsoft.com/office/drawing/2014/main" id="{EB192DA6-75A0-4F63-99BC-FD7DE9AD10B2}"/>
              </a:ext>
            </a:extLst>
          </p:cNvPr>
          <p:cNvPicPr>
            <a:picLocks noChangeAspect="1"/>
          </p:cNvPicPr>
          <p:nvPr/>
        </p:nvPicPr>
        <p:blipFill>
          <a:blip r:embed="rId4"/>
          <a:stretch>
            <a:fillRect/>
          </a:stretch>
        </p:blipFill>
        <p:spPr>
          <a:xfrm>
            <a:off x="1980222" y="1619006"/>
            <a:ext cx="698113" cy="1219645"/>
          </a:xfrm>
          <a:prstGeom prst="rect">
            <a:avLst/>
          </a:prstGeom>
        </p:spPr>
      </p:pic>
      <p:pic>
        <p:nvPicPr>
          <p:cNvPr id="11" name="Picture 10">
            <a:extLst>
              <a:ext uri="{FF2B5EF4-FFF2-40B4-BE49-F238E27FC236}">
                <a16:creationId xmlns:a16="http://schemas.microsoft.com/office/drawing/2014/main" id="{4DDC2A28-B2C4-476C-A9F8-490DD211B7F7}"/>
              </a:ext>
            </a:extLst>
          </p:cNvPr>
          <p:cNvPicPr>
            <a:picLocks noChangeAspect="1"/>
          </p:cNvPicPr>
          <p:nvPr/>
        </p:nvPicPr>
        <p:blipFill>
          <a:blip r:embed="rId5"/>
          <a:stretch>
            <a:fillRect/>
          </a:stretch>
        </p:blipFill>
        <p:spPr>
          <a:xfrm>
            <a:off x="4176912" y="1632638"/>
            <a:ext cx="726131" cy="1119284"/>
          </a:xfrm>
          <a:prstGeom prst="rect">
            <a:avLst/>
          </a:prstGeom>
        </p:spPr>
      </p:pic>
      <p:pic>
        <p:nvPicPr>
          <p:cNvPr id="12" name="Picture 11">
            <a:extLst>
              <a:ext uri="{FF2B5EF4-FFF2-40B4-BE49-F238E27FC236}">
                <a16:creationId xmlns:a16="http://schemas.microsoft.com/office/drawing/2014/main" id="{06792D6E-D329-4456-9327-205F3BE08FB7}"/>
              </a:ext>
            </a:extLst>
          </p:cNvPr>
          <p:cNvPicPr>
            <a:picLocks noChangeAspect="1"/>
          </p:cNvPicPr>
          <p:nvPr/>
        </p:nvPicPr>
        <p:blipFill rotWithShape="1">
          <a:blip r:embed="rId6"/>
          <a:srcRect b="39268"/>
          <a:stretch/>
        </p:blipFill>
        <p:spPr>
          <a:xfrm>
            <a:off x="2659402" y="1570292"/>
            <a:ext cx="1423805" cy="1119284"/>
          </a:xfrm>
          <a:prstGeom prst="rect">
            <a:avLst/>
          </a:prstGeom>
        </p:spPr>
      </p:pic>
      <p:pic>
        <p:nvPicPr>
          <p:cNvPr id="13" name="Picture 12">
            <a:extLst>
              <a:ext uri="{FF2B5EF4-FFF2-40B4-BE49-F238E27FC236}">
                <a16:creationId xmlns:a16="http://schemas.microsoft.com/office/drawing/2014/main" id="{96D2B0B6-0EA1-4839-AE04-B0EDDE5B15E8}"/>
              </a:ext>
            </a:extLst>
          </p:cNvPr>
          <p:cNvPicPr>
            <a:picLocks noChangeAspect="1"/>
          </p:cNvPicPr>
          <p:nvPr/>
        </p:nvPicPr>
        <p:blipFill>
          <a:blip r:embed="rId7"/>
          <a:stretch>
            <a:fillRect/>
          </a:stretch>
        </p:blipFill>
        <p:spPr>
          <a:xfrm>
            <a:off x="881270" y="3211110"/>
            <a:ext cx="824511" cy="1119284"/>
          </a:xfrm>
          <a:prstGeom prst="rect">
            <a:avLst/>
          </a:prstGeom>
        </p:spPr>
      </p:pic>
      <p:pic>
        <p:nvPicPr>
          <p:cNvPr id="15" name="Picture 14">
            <a:extLst>
              <a:ext uri="{FF2B5EF4-FFF2-40B4-BE49-F238E27FC236}">
                <a16:creationId xmlns:a16="http://schemas.microsoft.com/office/drawing/2014/main" id="{991763E0-44E4-4A10-8D2C-18EE7B7317C4}"/>
              </a:ext>
            </a:extLst>
          </p:cNvPr>
          <p:cNvPicPr>
            <a:picLocks noChangeAspect="1"/>
          </p:cNvPicPr>
          <p:nvPr/>
        </p:nvPicPr>
        <p:blipFill>
          <a:blip r:embed="rId8"/>
          <a:stretch>
            <a:fillRect/>
          </a:stretch>
        </p:blipFill>
        <p:spPr>
          <a:xfrm>
            <a:off x="1685949" y="3239602"/>
            <a:ext cx="792064" cy="1038574"/>
          </a:xfrm>
          <a:prstGeom prst="rect">
            <a:avLst/>
          </a:prstGeom>
        </p:spPr>
      </p:pic>
      <p:pic>
        <p:nvPicPr>
          <p:cNvPr id="16" name="Picture 15">
            <a:extLst>
              <a:ext uri="{FF2B5EF4-FFF2-40B4-BE49-F238E27FC236}">
                <a16:creationId xmlns:a16="http://schemas.microsoft.com/office/drawing/2014/main" id="{C2D4F138-DB02-4528-95CA-B837CC0A5491}"/>
              </a:ext>
            </a:extLst>
          </p:cNvPr>
          <p:cNvPicPr>
            <a:picLocks noChangeAspect="1"/>
          </p:cNvPicPr>
          <p:nvPr/>
        </p:nvPicPr>
        <p:blipFill>
          <a:blip r:embed="rId9"/>
          <a:stretch>
            <a:fillRect/>
          </a:stretch>
        </p:blipFill>
        <p:spPr>
          <a:xfrm>
            <a:off x="2515849" y="3156415"/>
            <a:ext cx="725487" cy="1121761"/>
          </a:xfrm>
          <a:prstGeom prst="rect">
            <a:avLst/>
          </a:prstGeom>
        </p:spPr>
      </p:pic>
      <p:pic>
        <p:nvPicPr>
          <p:cNvPr id="17" name="Picture 16">
            <a:extLst>
              <a:ext uri="{FF2B5EF4-FFF2-40B4-BE49-F238E27FC236}">
                <a16:creationId xmlns:a16="http://schemas.microsoft.com/office/drawing/2014/main" id="{08644792-FA48-431D-BD71-76A96D852D35}"/>
              </a:ext>
            </a:extLst>
          </p:cNvPr>
          <p:cNvPicPr>
            <a:picLocks noChangeAspect="1"/>
          </p:cNvPicPr>
          <p:nvPr/>
        </p:nvPicPr>
        <p:blipFill>
          <a:blip r:embed="rId10"/>
          <a:stretch>
            <a:fillRect/>
          </a:stretch>
        </p:blipFill>
        <p:spPr>
          <a:xfrm>
            <a:off x="3208535" y="3218761"/>
            <a:ext cx="1134356" cy="895800"/>
          </a:xfrm>
          <a:prstGeom prst="rect">
            <a:avLst/>
          </a:prstGeom>
        </p:spPr>
      </p:pic>
      <p:pic>
        <p:nvPicPr>
          <p:cNvPr id="18" name="Picture 17">
            <a:extLst>
              <a:ext uri="{FF2B5EF4-FFF2-40B4-BE49-F238E27FC236}">
                <a16:creationId xmlns:a16="http://schemas.microsoft.com/office/drawing/2014/main" id="{744521F8-F377-4B86-8807-CDEDCEF661EC}"/>
              </a:ext>
            </a:extLst>
          </p:cNvPr>
          <p:cNvPicPr>
            <a:picLocks noChangeAspect="1"/>
          </p:cNvPicPr>
          <p:nvPr/>
        </p:nvPicPr>
        <p:blipFill rotWithShape="1">
          <a:blip r:embed="rId11"/>
          <a:srcRect l="13520" r="10603" b="24023"/>
          <a:stretch/>
        </p:blipFill>
        <p:spPr>
          <a:xfrm>
            <a:off x="4342891" y="3103945"/>
            <a:ext cx="863581" cy="1119284"/>
          </a:xfrm>
          <a:prstGeom prst="rect">
            <a:avLst/>
          </a:prstGeom>
        </p:spPr>
      </p:pic>
      <p:pic>
        <p:nvPicPr>
          <p:cNvPr id="19" name="Picture 18">
            <a:extLst>
              <a:ext uri="{FF2B5EF4-FFF2-40B4-BE49-F238E27FC236}">
                <a16:creationId xmlns:a16="http://schemas.microsoft.com/office/drawing/2014/main" id="{29F72DD4-BD47-46E3-A31C-6ABA0532BB63}"/>
              </a:ext>
            </a:extLst>
          </p:cNvPr>
          <p:cNvPicPr>
            <a:picLocks noChangeAspect="1"/>
          </p:cNvPicPr>
          <p:nvPr/>
        </p:nvPicPr>
        <p:blipFill>
          <a:blip r:embed="rId12"/>
          <a:stretch>
            <a:fillRect/>
          </a:stretch>
        </p:blipFill>
        <p:spPr>
          <a:xfrm>
            <a:off x="5312875" y="3142334"/>
            <a:ext cx="792549" cy="1042506"/>
          </a:xfrm>
          <a:prstGeom prst="rect">
            <a:avLst/>
          </a:prstGeom>
        </p:spPr>
      </p:pic>
      <p:pic>
        <p:nvPicPr>
          <p:cNvPr id="20" name="Picture 19">
            <a:extLst>
              <a:ext uri="{FF2B5EF4-FFF2-40B4-BE49-F238E27FC236}">
                <a16:creationId xmlns:a16="http://schemas.microsoft.com/office/drawing/2014/main" id="{E277DC80-D5E1-4F13-9D37-7B796C225B24}"/>
              </a:ext>
            </a:extLst>
          </p:cNvPr>
          <p:cNvPicPr>
            <a:picLocks noChangeAspect="1"/>
          </p:cNvPicPr>
          <p:nvPr/>
        </p:nvPicPr>
        <p:blipFill>
          <a:blip r:embed="rId10"/>
          <a:stretch>
            <a:fillRect/>
          </a:stretch>
        </p:blipFill>
        <p:spPr>
          <a:xfrm>
            <a:off x="6209384" y="3211549"/>
            <a:ext cx="1025912" cy="810162"/>
          </a:xfrm>
          <a:prstGeom prst="rect">
            <a:avLst/>
          </a:prstGeom>
        </p:spPr>
      </p:pic>
      <p:pic>
        <p:nvPicPr>
          <p:cNvPr id="21" name="Picture 20">
            <a:extLst>
              <a:ext uri="{FF2B5EF4-FFF2-40B4-BE49-F238E27FC236}">
                <a16:creationId xmlns:a16="http://schemas.microsoft.com/office/drawing/2014/main" id="{A2A870E8-BD4A-42C6-9629-E9ED9AE876C9}"/>
              </a:ext>
            </a:extLst>
          </p:cNvPr>
          <p:cNvPicPr>
            <a:picLocks noChangeAspect="1"/>
          </p:cNvPicPr>
          <p:nvPr/>
        </p:nvPicPr>
        <p:blipFill rotWithShape="1">
          <a:blip r:embed="rId13"/>
          <a:srcRect b="17231"/>
          <a:stretch/>
        </p:blipFill>
        <p:spPr>
          <a:xfrm>
            <a:off x="7416199" y="3211110"/>
            <a:ext cx="807301" cy="8649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Comic Sans MS" panose="030F0702030302020204" pitchFamily="66" charset="0"/>
              </a:rPr>
              <a:t>INTRODUCTION</a:t>
            </a:r>
            <a:endParaRPr b="1" dirty="0">
              <a:effectLst>
                <a:outerShdw blurRad="38100" dist="38100" dir="2700000" algn="tl">
                  <a:srgbClr val="000000">
                    <a:alpha val="43137"/>
                  </a:srgbClr>
                </a:outerShdw>
              </a:effectLst>
              <a:latin typeface="Comic Sans MS" panose="030F0702030302020204" pitchFamily="66" charset="0"/>
            </a:endParaRPr>
          </a:p>
        </p:txBody>
      </p:sp>
      <p:pic>
        <p:nvPicPr>
          <p:cNvPr id="6" name="Picture 5">
            <a:extLst>
              <a:ext uri="{FF2B5EF4-FFF2-40B4-BE49-F238E27FC236}">
                <a16:creationId xmlns:a16="http://schemas.microsoft.com/office/drawing/2014/main" id="{37B41514-70CB-4CBE-A593-B9FC4F6DCD81}"/>
              </a:ext>
            </a:extLst>
          </p:cNvPr>
          <p:cNvPicPr>
            <a:picLocks noChangeAspect="1"/>
          </p:cNvPicPr>
          <p:nvPr/>
        </p:nvPicPr>
        <p:blipFill rotWithShape="1">
          <a:blip r:embed="rId3"/>
          <a:srcRect b="26468"/>
          <a:stretch/>
        </p:blipFill>
        <p:spPr>
          <a:xfrm>
            <a:off x="1151700" y="1992250"/>
            <a:ext cx="6840600" cy="2012016"/>
          </a:xfrm>
          <a:prstGeom prst="rect">
            <a:avLst/>
          </a:prstGeom>
        </p:spPr>
      </p:pic>
      <p:sp>
        <p:nvSpPr>
          <p:cNvPr id="22" name="Google Shape;135;p12">
            <a:extLst>
              <a:ext uri="{FF2B5EF4-FFF2-40B4-BE49-F238E27FC236}">
                <a16:creationId xmlns:a16="http://schemas.microsoft.com/office/drawing/2014/main" id="{57B79FD4-A673-410E-8D92-F6D1DC16A10B}"/>
              </a:ext>
            </a:extLst>
          </p:cNvPr>
          <p:cNvSpPr txBox="1">
            <a:spLocks noGrp="1"/>
          </p:cNvSpPr>
          <p:nvPr>
            <p:ph type="sldNum" idx="12"/>
          </p:nvPr>
        </p:nvSpPr>
        <p:spPr>
          <a:xfrm>
            <a:off x="8477043" y="4612500"/>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9</a:t>
            </a:r>
            <a:endParaRPr dirty="0"/>
          </a:p>
        </p:txBody>
      </p:sp>
    </p:spTree>
    <p:extLst>
      <p:ext uri="{BB962C8B-B14F-4D97-AF65-F5344CB8AC3E}">
        <p14:creationId xmlns:p14="http://schemas.microsoft.com/office/powerpoint/2010/main" val="487088868"/>
      </p:ext>
    </p:extLst>
  </p:cSld>
  <p:clrMapOvr>
    <a:masterClrMapping/>
  </p:clrMapOvr>
</p:sld>
</file>

<file path=ppt/theme/theme1.xml><?xml version="1.0" encoding="utf-8"?>
<a:theme xmlns:a="http://schemas.openxmlformats.org/drawingml/2006/main"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1368</Words>
  <Application>Microsoft Office PowerPoint</Application>
  <PresentationFormat>On-screen Show (16:9)</PresentationFormat>
  <Paragraphs>287</Paragraphs>
  <Slides>48</Slides>
  <Notes>47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Arial</vt:lpstr>
      <vt:lpstr>Wingdings</vt:lpstr>
      <vt:lpstr>Roboto Condensed</vt:lpstr>
      <vt:lpstr>Encode Sans Semi Condensed</vt:lpstr>
      <vt:lpstr>Calibri</vt:lpstr>
      <vt:lpstr>Encode Sans Semi Condensed Light</vt:lpstr>
      <vt:lpstr>Karla</vt:lpstr>
      <vt:lpstr>Times New Roman</vt:lpstr>
      <vt:lpstr>Encode Sans Semi Condensed SemiBold</vt:lpstr>
      <vt:lpstr>Comic Sans MS</vt:lpstr>
      <vt:lpstr>Ferdinand template</vt:lpstr>
      <vt:lpstr>1_Ferdinand template</vt:lpstr>
      <vt:lpstr>PowerPoint Presentation</vt:lpstr>
      <vt:lpstr>ISE Vision and Mission</vt:lpstr>
      <vt:lpstr>PEOs and PSOs</vt:lpstr>
      <vt:lpstr>PowerPoint Presentation</vt:lpstr>
      <vt:lpstr>ABSTRACT</vt:lpstr>
      <vt:lpstr>ABSTRACT</vt:lpstr>
      <vt:lpstr>INTRODUCTION</vt:lpstr>
      <vt:lpstr>INTRODUCTION</vt:lpstr>
      <vt:lpstr>INTRODUCTION</vt:lpstr>
      <vt:lpstr>INTRODUCTION</vt:lpstr>
      <vt:lpstr>PROBLEM STATEMENT</vt:lpstr>
      <vt:lpstr>PROBLEM STATMENT</vt:lpstr>
      <vt:lpstr>OBJECTIVES</vt:lpstr>
      <vt:lpstr>OBJECTIVES</vt:lpstr>
      <vt:lpstr>SOFTWARE AND HARDWARE REQUIREMENTS</vt:lpstr>
      <vt:lpstr>SOFTWARE AND HARDWARE REQUIREMENTS</vt:lpstr>
      <vt:lpstr>SOFTWARE AND HARDWARE REQUIREMENTS</vt:lpstr>
      <vt:lpstr>DESIGN</vt:lpstr>
      <vt:lpstr>DESIGN - SYSTEM ARHITECTURE </vt:lpstr>
      <vt:lpstr>DESIGN – CNN MODEL </vt:lpstr>
      <vt:lpstr>FLOW DIAGRAM</vt:lpstr>
      <vt:lpstr>FLOW DIAGRAM</vt:lpstr>
      <vt:lpstr>SEQUENCE DIAGRAM</vt:lpstr>
      <vt:lpstr>SEQUENCE DIAGRAM</vt:lpstr>
      <vt:lpstr>USE CASE DIAGRAM</vt:lpstr>
      <vt:lpstr>USE CASE DIAGRAM</vt:lpstr>
      <vt:lpstr>IMPLEMENTATION</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TESTING</vt:lpstr>
      <vt:lpstr>UNIT TESTING  </vt:lpstr>
      <vt:lpstr>UNIT TESTING  </vt:lpstr>
      <vt:lpstr>INTEGRATION TESTING  </vt:lpstr>
      <vt:lpstr>SYSTEM TESTING  </vt:lpstr>
      <vt:lpstr>RESULTS</vt:lpstr>
      <vt:lpstr>RESULTS</vt:lpstr>
      <vt:lpstr>RESULTS</vt:lpstr>
      <vt:lpstr>RESULTS</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 TUF GAMING</dc:creator>
  <cp:lastModifiedBy>NIKHITHA H B</cp:lastModifiedBy>
  <cp:revision>34</cp:revision>
  <dcterms:modified xsi:type="dcterms:W3CDTF">2022-07-15T07:55:09Z</dcterms:modified>
</cp:coreProperties>
</file>